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10287000" cx="18288000"/>
  <p:notesSz cx="6858000" cy="9144000"/>
  <p:embeddedFontLst>
    <p:embeddedFont>
      <p:font typeface="Montserrat"/>
      <p:regular r:id="rId33"/>
      <p:bold r:id="rId34"/>
      <p:italic r:id="rId35"/>
      <p:boldItalic r:id="rId36"/>
    </p:embeddedFont>
    <p:embeddedFont>
      <p:font typeface="Open Sans ExtraBold"/>
      <p:bold r:id="rId37"/>
      <p:boldItalic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3" roundtripDataSignature="AMtx7mgRy5iOIdBjGCpH/wvklzWiRpEsd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3673A7A-5B8F-4B23-B673-8449E52DE53F}">
  <a:tblStyle styleId="{E3673A7A-5B8F-4B23-B673-8449E52DE53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4.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OpenSansExtraBold-bold.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OpenSans-regular.fntdata"/><Relationship Id="rId16" Type="http://schemas.openxmlformats.org/officeDocument/2006/relationships/slide" Target="slides/slide10.xml"/><Relationship Id="rId38" Type="http://schemas.openxmlformats.org/officeDocument/2006/relationships/font" Target="fonts/OpenSansExtra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jp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png>
</file>

<file path=ppt/media/image40.png>
</file>

<file path=ppt/media/image41.jpg>
</file>

<file path=ppt/media/image42.png>
</file>

<file path=ppt/media/image44.png>
</file>

<file path=ppt/media/image45.png>
</file>

<file path=ppt/media/image46.png>
</file>

<file path=ppt/media/image47.png>
</file>

<file path=ppt/media/image49.jp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8e23974b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38e23974b3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5c6c580227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g35c6c580227_0_1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8e23974b3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38e23974b33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35c6c580227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g35c6c580227_0_1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5c6c580227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35c6c580227_0_2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5c6c580227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g35c6c580227_0_2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5ed003338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5" name="Google Shape;615;g35ed003338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5c6c580227_0_3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5" name="Google Shape;625;g35c6c580227_0_3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35ed003338b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5" name="Google Shape;635;g35ed003338b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68b40b0f1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368b40b0f17_0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5c6c58022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6" name="Google Shape;116;g35c6c58022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68b40b0f17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g368b40b0f17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5c6c580227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9" name="Google Shape;139;g35c6c580227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5c6c580227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 name="Google Shape;151;g35c6c580227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5c6c58022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g35c6c580227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3"/>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4"/>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4"/>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g368b40b0f17_0_95"/>
          <p:cNvSpPr txBox="1"/>
          <p:nvPr>
            <p:ph type="title"/>
          </p:nvPr>
        </p:nvSpPr>
        <p:spPr>
          <a:xfrm>
            <a:off x="623400" y="890050"/>
            <a:ext cx="17041200" cy="11454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82" name="Google Shape;82;g368b40b0f17_0_95"/>
          <p:cNvSpPr txBox="1"/>
          <p:nvPr>
            <p:ph idx="1" type="body"/>
          </p:nvPr>
        </p:nvSpPr>
        <p:spPr>
          <a:xfrm>
            <a:off x="623400" y="2304950"/>
            <a:ext cx="17041200" cy="6832800"/>
          </a:xfrm>
          <a:prstGeom prst="rect">
            <a:avLst/>
          </a:prstGeom>
          <a:noFill/>
          <a:ln>
            <a:noFill/>
          </a:ln>
        </p:spPr>
        <p:txBody>
          <a:bodyPr anchorCtr="0" anchor="t" bIns="182850" lIns="182850" spcFirstLastPara="1" rIns="182850" wrap="square" tIns="182850">
            <a:normAutofit/>
          </a:bodyPr>
          <a:lstStyle>
            <a:lvl1pPr indent="-457200" lvl="0" marL="457200" algn="l">
              <a:lnSpc>
                <a:spcPct val="115000"/>
              </a:lnSpc>
              <a:spcBef>
                <a:spcPts val="0"/>
              </a:spcBef>
              <a:spcAft>
                <a:spcPts val="0"/>
              </a:spcAft>
              <a:buSzPts val="3600"/>
              <a:buChar char="●"/>
              <a:defRPr/>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83" name="Google Shape;83;g368b40b0f17_0_95"/>
          <p:cNvSpPr txBox="1"/>
          <p:nvPr>
            <p:ph idx="12" type="sldNum"/>
          </p:nvPr>
        </p:nvSpPr>
        <p:spPr>
          <a:xfrm>
            <a:off x="16944916" y="9326434"/>
            <a:ext cx="1097400" cy="7872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1"/>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1"/>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1"/>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2"/>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2"/>
          <p:cNvSpPr/>
          <p:nvPr>
            <p:ph idx="2" type="pic"/>
          </p:nvPr>
        </p:nvSpPr>
        <p:spPr>
          <a:xfrm>
            <a:off x="1792288" y="612775"/>
            <a:ext cx="5486400" cy="4114800"/>
          </a:xfrm>
          <a:prstGeom prst="rect">
            <a:avLst/>
          </a:prstGeom>
          <a:noFill/>
          <a:ln>
            <a:noFill/>
          </a:ln>
        </p:spPr>
      </p:sp>
      <p:sp>
        <p:nvSpPr>
          <p:cNvPr id="64" name="Google Shape;64;p22"/>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5.png"/><Relationship Id="rId4" Type="http://schemas.openxmlformats.org/officeDocument/2006/relationships/image" Target="../media/image18.png"/><Relationship Id="rId5" Type="http://schemas.openxmlformats.org/officeDocument/2006/relationships/image" Target="../media/image15.png"/><Relationship Id="rId6"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17.png"/><Relationship Id="rId5" Type="http://schemas.openxmlformats.org/officeDocument/2006/relationships/image" Target="../media/image19.png"/><Relationship Id="rId6"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3.png"/><Relationship Id="rId4" Type="http://schemas.openxmlformats.org/officeDocument/2006/relationships/image" Target="../media/image20.png"/><Relationship Id="rId5" Type="http://schemas.openxmlformats.org/officeDocument/2006/relationships/image" Target="../media/image26.png"/><Relationship Id="rId6"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26.png"/><Relationship Id="rId5"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5.png"/><Relationship Id="rId4" Type="http://schemas.openxmlformats.org/officeDocument/2006/relationships/image" Target="../media/image31.png"/><Relationship Id="rId5"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5.png"/><Relationship Id="rId4" Type="http://schemas.openxmlformats.org/officeDocument/2006/relationships/image" Target="../media/image34.png"/><Relationship Id="rId5"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0.jpg"/><Relationship Id="rId4" Type="http://schemas.openxmlformats.org/officeDocument/2006/relationships/image" Target="../media/image41.jpg"/><Relationship Id="rId5" Type="http://schemas.openxmlformats.org/officeDocument/2006/relationships/image" Target="../media/image32.png"/><Relationship Id="rId6" Type="http://schemas.openxmlformats.org/officeDocument/2006/relationships/image" Target="../media/image5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6.png"/><Relationship Id="rId4" Type="http://schemas.openxmlformats.org/officeDocument/2006/relationships/image" Target="../media/image39.png"/><Relationship Id="rId5" Type="http://schemas.openxmlformats.org/officeDocument/2006/relationships/image" Target="../media/image52.png"/><Relationship Id="rId6" Type="http://schemas.openxmlformats.org/officeDocument/2006/relationships/image" Target="../media/image4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8.jpg"/><Relationship Id="rId4" Type="http://schemas.openxmlformats.org/officeDocument/2006/relationships/image" Target="../media/image53.png"/><Relationship Id="rId5"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0.jpg"/><Relationship Id="rId4" Type="http://schemas.openxmlformats.org/officeDocument/2006/relationships/image" Target="../media/image49.jpg"/><Relationship Id="rId5" Type="http://schemas.openxmlformats.org/officeDocument/2006/relationships/image" Target="../media/image56.png"/><Relationship Id="rId6" Type="http://schemas.openxmlformats.org/officeDocument/2006/relationships/image" Target="../media/image4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5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4.png"/><Relationship Id="rId4" Type="http://schemas.openxmlformats.org/officeDocument/2006/relationships/hyperlink" Target="https://freertos.org/" TargetMode="External"/><Relationship Id="rId5" Type="http://schemas.openxmlformats.org/officeDocument/2006/relationships/hyperlink" Target="https://emb-academy.com/articles/optimizing-performance-in-embedded-systems/" TargetMode="External"/><Relationship Id="rId6" Type="http://schemas.openxmlformats.org/officeDocument/2006/relationships/hyperlink" Target="https://grpc.io/"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10.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10.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38e23974b33_0_0"/>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89" name="Google Shape;89;g38e23974b33_0_0"/>
          <p:cNvGraphicFramePr/>
          <p:nvPr/>
        </p:nvGraphicFramePr>
        <p:xfrm>
          <a:off x="16900" y="1507250"/>
          <a:ext cx="3000000" cy="3000000"/>
        </p:xfrm>
        <a:graphic>
          <a:graphicData uri="http://schemas.openxmlformats.org/drawingml/2006/table">
            <a:tbl>
              <a:tblPr>
                <a:noFill/>
                <a:tableStyleId>{E3673A7A-5B8F-4B23-B673-8449E52DE53F}</a:tableStyleId>
              </a:tblPr>
              <a:tblGrid>
                <a:gridCol w="5533100"/>
                <a:gridCol w="49266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Nombre de la actividad:</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Evaluación</a:t>
                      </a:r>
                      <a:r>
                        <a:rPr lang="en-US" sz="2800"/>
                        <a:t> Docente</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Cantidad de participantes:</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59</a:t>
                      </a:r>
                      <a:endParaRPr sz="2800" u="none" cap="none" strike="noStrike"/>
                    </a:p>
                  </a:txBody>
                  <a:tcPr marT="182850" marB="182850" marR="182850" marL="182850"/>
                </a:tc>
              </a:tr>
              <a:tr h="657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Doy fe que esta actividad está planificada en dtt (Sí/No):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u="none" cap="none" strike="noStrike"/>
                        <a:t>Sí</a:t>
                      </a:r>
                      <a:endParaRPr sz="2800" u="none" cap="none" strike="noStrike"/>
                    </a:p>
                  </a:txBody>
                  <a:tcPr marT="182850" marB="182850" marR="182850" marL="182850"/>
                </a:tc>
              </a:tr>
            </a:tbl>
          </a:graphicData>
        </a:graphic>
      </p:graphicFrame>
      <p:sp>
        <p:nvSpPr>
          <p:cNvPr id="90" name="Google Shape;90;g38e23974b33_0_0"/>
          <p:cNvSpPr txBox="1"/>
          <p:nvPr/>
        </p:nvSpPr>
        <p:spPr>
          <a:xfrm>
            <a:off x="0" y="4281900"/>
            <a:ext cx="18037800" cy="8004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0000"/>
                </a:solidFill>
                <a:latin typeface="Arial"/>
                <a:ea typeface="Arial"/>
                <a:cs typeface="Arial"/>
                <a:sym typeface="Arial"/>
              </a:rPr>
              <a:t>Participantes: llenar las siguientes cajas de texto (tomar información del chat del meet)</a:t>
            </a:r>
            <a:endParaRPr b="1" i="0" sz="2800" u="none" cap="none" strike="noStrike">
              <a:solidFill>
                <a:srgbClr val="000000"/>
              </a:solidFill>
              <a:latin typeface="Arial"/>
              <a:ea typeface="Arial"/>
              <a:cs typeface="Arial"/>
              <a:sym typeface="Arial"/>
            </a:endParaRPr>
          </a:p>
        </p:txBody>
      </p:sp>
      <p:sp>
        <p:nvSpPr>
          <p:cNvPr id="91" name="Google Shape;91;g38e23974b33_0_0"/>
          <p:cNvSpPr txBox="1"/>
          <p:nvPr/>
        </p:nvSpPr>
        <p:spPr>
          <a:xfrm>
            <a:off x="16900" y="4955800"/>
            <a:ext cx="6167400" cy="141609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Angel Samuel González Velásquez - 202200263</a:t>
            </a:r>
            <a:br>
              <a:rPr lang="en-US" sz="2800">
                <a:solidFill>
                  <a:schemeClr val="dk1"/>
                </a:solidFill>
              </a:rPr>
            </a:br>
            <a:r>
              <a:rPr lang="en-US" sz="2800">
                <a:solidFill>
                  <a:schemeClr val="dk1"/>
                </a:solidFill>
              </a:rPr>
              <a:t>Gonzalo Fernando Pérez Cazún - 202211515</a:t>
            </a:r>
            <a:br>
              <a:rPr lang="en-US" sz="2800">
                <a:solidFill>
                  <a:schemeClr val="dk1"/>
                </a:solidFill>
              </a:rPr>
            </a:br>
            <a:r>
              <a:rPr lang="en-US" sz="2800">
                <a:solidFill>
                  <a:schemeClr val="dk1"/>
                </a:solidFill>
              </a:rPr>
              <a:t>Bismarck Romero - 201708880</a:t>
            </a:r>
            <a:br>
              <a:rPr lang="en-US" sz="2800">
                <a:solidFill>
                  <a:schemeClr val="dk1"/>
                </a:solidFill>
              </a:rPr>
            </a:br>
            <a:r>
              <a:rPr lang="en-US" sz="2800">
                <a:solidFill>
                  <a:schemeClr val="dk1"/>
                </a:solidFill>
              </a:rPr>
              <a:t>José David Góngora Olmedo - 202201444</a:t>
            </a:r>
            <a:br>
              <a:rPr lang="en-US" sz="2800">
                <a:solidFill>
                  <a:schemeClr val="dk1"/>
                </a:solidFill>
              </a:rPr>
            </a:br>
            <a:r>
              <a:rPr lang="en-US" sz="2800">
                <a:solidFill>
                  <a:schemeClr val="dk1"/>
                </a:solidFill>
              </a:rPr>
              <a:t>Estephanie Alejandra Ruiz Perez - 202201318</a:t>
            </a:r>
            <a:br>
              <a:rPr lang="en-US" sz="2800">
                <a:solidFill>
                  <a:schemeClr val="dk1"/>
                </a:solidFill>
              </a:rPr>
            </a:br>
            <a:r>
              <a:rPr lang="en-US" sz="2800">
                <a:solidFill>
                  <a:schemeClr val="dk1"/>
                </a:solidFill>
              </a:rPr>
              <a:t>Jimena Alejandra Cabrera Rosito - 202102338</a:t>
            </a:r>
            <a:br>
              <a:rPr lang="en-US" sz="2800">
                <a:solidFill>
                  <a:schemeClr val="dk1"/>
                </a:solidFill>
              </a:rPr>
            </a:br>
            <a:r>
              <a:rPr lang="en-US" sz="2800">
                <a:solidFill>
                  <a:schemeClr val="dk1"/>
                </a:solidFill>
              </a:rPr>
              <a:t>Joshua Vasquez - 202102407</a:t>
            </a:r>
            <a:br>
              <a:rPr lang="en-US" sz="2800">
                <a:solidFill>
                  <a:schemeClr val="dk1"/>
                </a:solidFill>
              </a:rPr>
            </a:br>
            <a:r>
              <a:rPr lang="en-US" sz="2800">
                <a:solidFill>
                  <a:schemeClr val="dk1"/>
                </a:solidFill>
              </a:rPr>
              <a:t>Luis Fernando Falla Guzmán - 201700700</a:t>
            </a:r>
            <a:br>
              <a:rPr lang="en-US" sz="2800">
                <a:solidFill>
                  <a:schemeClr val="dk1"/>
                </a:solidFill>
              </a:rPr>
            </a:br>
            <a:r>
              <a:rPr lang="en-US" sz="2800">
                <a:solidFill>
                  <a:schemeClr val="dk1"/>
                </a:solidFill>
              </a:rPr>
              <a:t>Joel Alexander Guzaro Tzunun 202201395</a:t>
            </a:r>
            <a:br>
              <a:rPr lang="en-US" sz="2800">
                <a:solidFill>
                  <a:schemeClr val="dk1"/>
                </a:solidFill>
              </a:rPr>
            </a:br>
            <a:r>
              <a:rPr lang="en-US" sz="2800">
                <a:solidFill>
                  <a:schemeClr val="dk1"/>
                </a:solidFill>
              </a:rPr>
              <a:t>José Leonel López Ajvix - 202201211</a:t>
            </a:r>
            <a:br>
              <a:rPr lang="en-US" sz="2800">
                <a:solidFill>
                  <a:schemeClr val="dk1"/>
                </a:solidFill>
              </a:rPr>
            </a:br>
            <a:r>
              <a:rPr lang="en-US" sz="2800">
                <a:solidFill>
                  <a:schemeClr val="dk1"/>
                </a:solidFill>
              </a:rPr>
              <a:t>Daniel Eduardo Velásquez Avila - 202200041</a:t>
            </a:r>
            <a:br>
              <a:rPr lang="en-US" sz="2800">
                <a:solidFill>
                  <a:schemeClr val="dk1"/>
                </a:solidFill>
              </a:rPr>
            </a:br>
            <a:r>
              <a:rPr lang="en-US" sz="2800">
                <a:solidFill>
                  <a:schemeClr val="dk1"/>
                </a:solidFill>
              </a:rPr>
              <a:t>Edgar Josías Cán Ajquejay - 202112012</a:t>
            </a:r>
            <a:br>
              <a:rPr lang="en-US" sz="2800">
                <a:solidFill>
                  <a:schemeClr val="dk1"/>
                </a:solidFill>
              </a:rPr>
            </a:br>
            <a:r>
              <a:rPr lang="en-US" sz="2800">
                <a:solidFill>
                  <a:schemeClr val="dk1"/>
                </a:solidFill>
              </a:rPr>
              <a:t>Juan José Almengor Tizol - 202212209</a:t>
            </a:r>
            <a:br>
              <a:rPr lang="en-US" sz="2800">
                <a:solidFill>
                  <a:schemeClr val="dk1"/>
                </a:solidFill>
              </a:rPr>
            </a:br>
            <a:r>
              <a:rPr lang="en-US" sz="2800">
                <a:solidFill>
                  <a:schemeClr val="dk1"/>
                </a:solidFill>
              </a:rPr>
              <a:t>Carlos Eduardo Carrera Aguilar - 201700753</a:t>
            </a:r>
            <a:br>
              <a:rPr lang="en-US" sz="2800">
                <a:solidFill>
                  <a:schemeClr val="dk1"/>
                </a:solidFill>
              </a:rPr>
            </a:br>
            <a:r>
              <a:rPr lang="en-US" sz="2800">
                <a:solidFill>
                  <a:schemeClr val="dk1"/>
                </a:solidFill>
              </a:rPr>
              <a:t>Luis Alberto Amezquita Vargas 200611236</a:t>
            </a:r>
            <a:br>
              <a:rPr lang="en-US" sz="2800">
                <a:solidFill>
                  <a:schemeClr val="dk1"/>
                </a:solidFill>
              </a:rPr>
            </a:br>
            <a:r>
              <a:rPr lang="en-US" sz="2800">
                <a:solidFill>
                  <a:schemeClr val="dk1"/>
                </a:solidFill>
              </a:rPr>
              <a:t>Gabriel Emilio Herrera Balán - 202201133</a:t>
            </a:r>
            <a:br>
              <a:rPr lang="en-US" sz="2800">
                <a:solidFill>
                  <a:schemeClr val="dk1"/>
                </a:solidFill>
              </a:rPr>
            </a:br>
            <a:r>
              <a:rPr lang="en-US" sz="2800">
                <a:solidFill>
                  <a:schemeClr val="dk1"/>
                </a:solidFill>
              </a:rPr>
              <a:t>Carlos Jospe Blanco Guzmán - 202100250</a:t>
            </a:r>
            <a:endParaRPr b="0" i="0" sz="2800" u="none" cap="none" strike="noStrike">
              <a:solidFill>
                <a:schemeClr val="dk1"/>
              </a:solidFill>
              <a:latin typeface="Arial"/>
              <a:ea typeface="Arial"/>
              <a:cs typeface="Arial"/>
              <a:sym typeface="Arial"/>
            </a:endParaRPr>
          </a:p>
        </p:txBody>
      </p:sp>
      <p:graphicFrame>
        <p:nvGraphicFramePr>
          <p:cNvPr id="92" name="Google Shape;92;g38e23974b33_0_0"/>
          <p:cNvGraphicFramePr/>
          <p:nvPr/>
        </p:nvGraphicFramePr>
        <p:xfrm>
          <a:off x="10656400" y="1940050"/>
          <a:ext cx="3000000" cy="3000000"/>
        </p:xfrm>
        <a:graphic>
          <a:graphicData uri="http://schemas.openxmlformats.org/drawingml/2006/table">
            <a:tbl>
              <a:tblPr>
                <a:noFill/>
                <a:tableStyleId>{E3673A7A-5B8F-4B23-B673-8449E52DE53F}</a:tableStyleId>
              </a:tblPr>
              <a:tblGrid>
                <a:gridCol w="2942550"/>
                <a:gridCol w="443860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17</a:t>
                      </a:r>
                      <a:r>
                        <a:rPr lang="en-US" sz="2800" u="none" cap="none" strike="noStrike"/>
                        <a:t>:</a:t>
                      </a:r>
                      <a:r>
                        <a:rPr lang="en-US" sz="2800"/>
                        <a:t>37</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fin:</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17:47</a:t>
                      </a:r>
                      <a:endParaRPr sz="2800" u="none" cap="none" strike="noStrike"/>
                    </a:p>
                  </a:txBody>
                  <a:tcPr marT="182850" marB="182850" marR="182850" marL="182850"/>
                </a:tc>
              </a:tr>
              <a:tr h="657200">
                <a:tc>
                  <a:txBody>
                    <a:bodyPr/>
                    <a:lstStyle/>
                    <a:p>
                      <a:pPr indent="0" lvl="0" marL="0" marR="0" rtl="0" algn="l">
                        <a:lnSpc>
                          <a:spcPct val="100000"/>
                        </a:lnSpc>
                        <a:spcBef>
                          <a:spcPts val="0"/>
                        </a:spcBef>
                        <a:spcAft>
                          <a:spcPts val="0"/>
                        </a:spcAft>
                        <a:buClr>
                          <a:schemeClr val="dk1"/>
                        </a:buClr>
                        <a:buSzPts val="2000"/>
                        <a:buFont typeface="Arial"/>
                        <a:buNone/>
                      </a:pPr>
                      <a:r>
                        <a:rPr b="1" lang="en-US" sz="2800" u="none" cap="none" strike="noStrike">
                          <a:solidFill>
                            <a:schemeClr val="dk1"/>
                          </a:solidFill>
                        </a:rPr>
                        <a:t>Duración(min):</a:t>
                      </a:r>
                      <a:endParaRPr b="1" sz="1000" u="none" cap="none" strike="noStrike"/>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a:t>
                      </a:r>
                      <a:r>
                        <a:rPr lang="en-US" sz="2800" u="none" cap="none" strike="noStrike"/>
                        <a:t>0</a:t>
                      </a:r>
                      <a:endParaRPr sz="2800" u="none" cap="none" strike="noStrike"/>
                    </a:p>
                  </a:txBody>
                  <a:tcPr marT="182850" marB="182850" marR="182850" marL="182850"/>
                </a:tc>
              </a:tr>
            </a:tbl>
          </a:graphicData>
        </a:graphic>
      </p:graphicFrame>
      <p:sp>
        <p:nvSpPr>
          <p:cNvPr id="93" name="Google Shape;93;g38e23974b33_0_0"/>
          <p:cNvSpPr txBox="1"/>
          <p:nvPr/>
        </p:nvSpPr>
        <p:spPr>
          <a:xfrm>
            <a:off x="6261600" y="4955800"/>
            <a:ext cx="6167400" cy="141609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Carlos Fernando Enrique López García - 202210108</a:t>
            </a:r>
            <a:br>
              <a:rPr lang="en-US" sz="2800">
                <a:solidFill>
                  <a:schemeClr val="dk1"/>
                </a:solidFill>
              </a:rPr>
            </a:br>
            <a:r>
              <a:rPr lang="en-US" sz="2800">
                <a:solidFill>
                  <a:schemeClr val="dk1"/>
                </a:solidFill>
              </a:rPr>
              <a:t>Juan Pascual Itzep Coguox - 202202161</a:t>
            </a:r>
            <a:br>
              <a:rPr lang="en-US" sz="2800">
                <a:solidFill>
                  <a:schemeClr val="dk1"/>
                </a:solidFill>
              </a:rPr>
            </a:br>
            <a:r>
              <a:rPr lang="en-US" sz="2800">
                <a:solidFill>
                  <a:schemeClr val="dk1"/>
                </a:solidFill>
              </a:rPr>
              <a:t>Dominic Ruano - 202200075</a:t>
            </a:r>
            <a:br>
              <a:rPr lang="en-US" sz="2800">
                <a:solidFill>
                  <a:schemeClr val="dk1"/>
                </a:solidFill>
              </a:rPr>
            </a:br>
            <a:r>
              <a:rPr lang="en-US" sz="2800">
                <a:solidFill>
                  <a:schemeClr val="dk1"/>
                </a:solidFill>
              </a:rPr>
              <a:t>Giovanni Saul Concohá Cax - 202100229</a:t>
            </a:r>
            <a:br>
              <a:rPr lang="en-US" sz="2800">
                <a:solidFill>
                  <a:schemeClr val="dk1"/>
                </a:solidFill>
              </a:rPr>
            </a:br>
            <a:r>
              <a:rPr lang="en-US" sz="2800">
                <a:solidFill>
                  <a:schemeClr val="dk1"/>
                </a:solidFill>
              </a:rPr>
              <a:t>Kevin Martin Samayoa Urizar - 200915348</a:t>
            </a:r>
            <a:br>
              <a:rPr lang="en-US" sz="2800">
                <a:solidFill>
                  <a:schemeClr val="dk1"/>
                </a:solidFill>
              </a:rPr>
            </a:br>
            <a:r>
              <a:rPr lang="en-US" sz="2800">
                <a:solidFill>
                  <a:schemeClr val="dk1"/>
                </a:solidFill>
              </a:rPr>
              <a:t>Ariel Josué López Gálvez - 202200185</a:t>
            </a:r>
            <a:endParaRPr sz="2800">
              <a:solidFill>
                <a:schemeClr val="dk1"/>
              </a:solidFill>
            </a:endParaRPr>
          </a:p>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Pamela Abigail Ratzam Xajil 202207595</a:t>
            </a:r>
            <a:br>
              <a:rPr lang="en-US" sz="2800">
                <a:solidFill>
                  <a:schemeClr val="dk1"/>
                </a:solidFill>
              </a:rPr>
            </a:br>
            <a:r>
              <a:rPr lang="en-US" sz="2800">
                <a:solidFill>
                  <a:schemeClr val="dk1"/>
                </a:solidFill>
              </a:rPr>
              <a:t>Carlos Manuel Lima y Lima - 202201524</a:t>
            </a:r>
            <a:br>
              <a:rPr lang="en-US" sz="2800">
                <a:solidFill>
                  <a:schemeClr val="dk1"/>
                </a:solidFill>
              </a:rPr>
            </a:br>
            <a:r>
              <a:rPr lang="en-US" sz="2800">
                <a:solidFill>
                  <a:schemeClr val="dk1"/>
                </a:solidFill>
              </a:rPr>
              <a:t>Douglas Darío Rivera Ojeda - 201122881</a:t>
            </a:r>
            <a:br>
              <a:rPr lang="en-US" sz="2800">
                <a:solidFill>
                  <a:schemeClr val="dk1"/>
                </a:solidFill>
              </a:rPr>
            </a:br>
            <a:r>
              <a:rPr lang="en-US" sz="2800">
                <a:solidFill>
                  <a:schemeClr val="dk1"/>
                </a:solidFill>
              </a:rPr>
              <a:t>Helen Janet Rodas Castro - 202200066</a:t>
            </a:r>
            <a:br>
              <a:rPr lang="en-US" sz="2800">
                <a:solidFill>
                  <a:schemeClr val="dk1"/>
                </a:solidFill>
              </a:rPr>
            </a:br>
            <a:r>
              <a:rPr lang="en-US" sz="2800">
                <a:solidFill>
                  <a:schemeClr val="dk1"/>
                </a:solidFill>
              </a:rPr>
              <a:t>Luis josue choc Boj 201807292</a:t>
            </a:r>
            <a:br>
              <a:rPr lang="en-US" sz="2800">
                <a:solidFill>
                  <a:schemeClr val="dk1"/>
                </a:solidFill>
              </a:rPr>
            </a:br>
            <a:r>
              <a:rPr lang="en-US" sz="2800">
                <a:solidFill>
                  <a:schemeClr val="dk1"/>
                </a:solidFill>
              </a:rPr>
              <a:t>Henry David Quel Santos - 202004071</a:t>
            </a:r>
            <a:br>
              <a:rPr lang="en-US" sz="2800">
                <a:solidFill>
                  <a:schemeClr val="dk1"/>
                </a:solidFill>
              </a:rPr>
            </a:br>
            <a:r>
              <a:rPr lang="en-US" sz="2800">
                <a:solidFill>
                  <a:schemeClr val="dk1"/>
                </a:solidFill>
              </a:rPr>
              <a:t>Josseline Griselda Montecinos Hernández - 202201534</a:t>
            </a:r>
            <a:br>
              <a:rPr lang="en-US" sz="2800">
                <a:solidFill>
                  <a:schemeClr val="dk1"/>
                </a:solidFill>
              </a:rPr>
            </a:br>
            <a:r>
              <a:rPr lang="en-US" sz="2800">
                <a:solidFill>
                  <a:schemeClr val="dk1"/>
                </a:solidFill>
              </a:rPr>
              <a:t>Elder Obdulio Calderon Navarijo - 201701095</a:t>
            </a:r>
            <a:br>
              <a:rPr lang="en-US" sz="2800">
                <a:solidFill>
                  <a:schemeClr val="dk1"/>
                </a:solidFill>
              </a:rPr>
            </a:br>
            <a:r>
              <a:rPr lang="en-US" sz="2800">
                <a:solidFill>
                  <a:schemeClr val="dk1"/>
                </a:solidFill>
              </a:rPr>
              <a:t>Angel Eduardo Tubac Simón - 202200309</a:t>
            </a:r>
            <a:br>
              <a:rPr lang="en-US" sz="2800">
                <a:solidFill>
                  <a:schemeClr val="dk1"/>
                </a:solidFill>
              </a:rPr>
            </a:br>
            <a:r>
              <a:rPr lang="en-US" sz="2800">
                <a:solidFill>
                  <a:schemeClr val="dk1"/>
                </a:solidFill>
              </a:rPr>
              <a:t>Adler Alejandro Perez Asensio - 202200329</a:t>
            </a:r>
            <a:br>
              <a:rPr lang="en-US" sz="2800">
                <a:solidFill>
                  <a:schemeClr val="dk1"/>
                </a:solidFill>
              </a:rPr>
            </a:br>
            <a:r>
              <a:rPr lang="en-US" sz="2800">
                <a:solidFill>
                  <a:schemeClr val="dk1"/>
                </a:solidFill>
              </a:rPr>
              <a:t>Pedro Alejandro Zetino Paez - 202004750</a:t>
            </a:r>
            <a:endParaRPr sz="2800">
              <a:solidFill>
                <a:schemeClr val="dk1"/>
              </a:solidFill>
            </a:endParaRPr>
          </a:p>
        </p:txBody>
      </p:sp>
      <p:sp>
        <p:nvSpPr>
          <p:cNvPr id="94" name="Google Shape;94;g38e23974b33_0_0"/>
          <p:cNvSpPr txBox="1"/>
          <p:nvPr/>
        </p:nvSpPr>
        <p:spPr>
          <a:xfrm>
            <a:off x="12506300" y="4955800"/>
            <a:ext cx="5764800" cy="141609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Douglas Josue Martinez Huit - 201708975</a:t>
            </a:r>
            <a:br>
              <a:rPr lang="en-US" sz="2800">
                <a:solidFill>
                  <a:schemeClr val="dk1"/>
                </a:solidFill>
              </a:rPr>
            </a:br>
            <a:r>
              <a:rPr lang="en-US" sz="2800">
                <a:solidFill>
                  <a:schemeClr val="dk1"/>
                </a:solidFill>
              </a:rPr>
              <a:t>Aybson Diddiere Mercado Grijalva - 201700312</a:t>
            </a:r>
            <a:br>
              <a:rPr lang="en-US" sz="2800">
                <a:solidFill>
                  <a:schemeClr val="dk1"/>
                </a:solidFill>
              </a:rPr>
            </a:br>
            <a:r>
              <a:rPr lang="en-US" sz="2800">
                <a:solidFill>
                  <a:schemeClr val="dk1"/>
                </a:solidFill>
              </a:rPr>
              <a:t>Ramon Osvaldo Patzan Caballeros 201216022</a:t>
            </a:r>
            <a:br>
              <a:rPr lang="en-US" sz="2800">
                <a:solidFill>
                  <a:schemeClr val="dk1"/>
                </a:solidFill>
              </a:rPr>
            </a:br>
            <a:r>
              <a:rPr lang="en-US" sz="2800">
                <a:solidFill>
                  <a:schemeClr val="dk1"/>
                </a:solidFill>
              </a:rPr>
              <a:t>Diego René Chen Teyul - 202202882</a:t>
            </a:r>
            <a:br>
              <a:rPr lang="en-US" sz="2800">
                <a:solidFill>
                  <a:schemeClr val="dk1"/>
                </a:solidFill>
              </a:rPr>
            </a:br>
            <a:r>
              <a:rPr lang="en-US" sz="2800">
                <a:solidFill>
                  <a:schemeClr val="dk1"/>
                </a:solidFill>
              </a:rPr>
              <a:t>Luis René Yaquian Recinos 202001471</a:t>
            </a:r>
            <a:br>
              <a:rPr lang="en-US" sz="2800">
                <a:solidFill>
                  <a:schemeClr val="dk1"/>
                </a:solidFill>
              </a:rPr>
            </a:br>
            <a:r>
              <a:rPr lang="en-US" sz="2800">
                <a:solidFill>
                  <a:schemeClr val="dk1"/>
                </a:solidFill>
              </a:rPr>
              <a:t>Javier Esteban Pablo Coché 201944766</a:t>
            </a:r>
            <a:br>
              <a:rPr lang="en-US" sz="2800">
                <a:solidFill>
                  <a:schemeClr val="dk1"/>
                </a:solidFill>
              </a:rPr>
            </a:br>
            <a:r>
              <a:rPr lang="en-US" sz="2800">
                <a:solidFill>
                  <a:schemeClr val="dk1"/>
                </a:solidFill>
              </a:rPr>
              <a:t>Juan Carlos Maldonado Solorzano - 201222687</a:t>
            </a:r>
            <a:br>
              <a:rPr lang="en-US" sz="2800">
                <a:solidFill>
                  <a:schemeClr val="dk1"/>
                </a:solidFill>
              </a:rPr>
            </a:br>
            <a:r>
              <a:rPr lang="en-US" sz="2800">
                <a:solidFill>
                  <a:schemeClr val="dk1"/>
                </a:solidFill>
              </a:rPr>
              <a:t>Marco Sebastian Solares España - 202004822</a:t>
            </a:r>
            <a:br>
              <a:rPr lang="en-US" sz="2800">
                <a:solidFill>
                  <a:schemeClr val="dk1"/>
                </a:solidFill>
              </a:rPr>
            </a:br>
            <a:r>
              <a:rPr lang="en-US" sz="2800">
                <a:solidFill>
                  <a:schemeClr val="dk1"/>
                </a:solidFill>
              </a:rPr>
              <a:t>Néstor Enrique Villatoro Avendaño - 202200252</a:t>
            </a:r>
            <a:br>
              <a:rPr lang="en-US" sz="2800">
                <a:solidFill>
                  <a:schemeClr val="dk1"/>
                </a:solidFill>
              </a:rPr>
            </a:br>
            <a:r>
              <a:rPr lang="en-US" sz="2800">
                <a:solidFill>
                  <a:schemeClr val="dk1"/>
                </a:solidFill>
              </a:rPr>
              <a:t>Sergio Joel Rodas Valdez - 202200271</a:t>
            </a:r>
            <a:br>
              <a:rPr lang="en-US" sz="2800">
                <a:solidFill>
                  <a:schemeClr val="dk1"/>
                </a:solidFill>
              </a:rPr>
            </a:br>
            <a:r>
              <a:rPr lang="en-US" sz="2800">
                <a:solidFill>
                  <a:schemeClr val="dk1"/>
                </a:solidFill>
              </a:rPr>
              <a:t>Jennifer Yulissa Lourdes Taperio Manuel 202103763</a:t>
            </a:r>
            <a:br>
              <a:rPr lang="en-US" sz="2800">
                <a:solidFill>
                  <a:schemeClr val="dk1"/>
                </a:solidFill>
              </a:rPr>
            </a:br>
            <a:r>
              <a:rPr lang="en-US" sz="2800">
                <a:solidFill>
                  <a:schemeClr val="dk1"/>
                </a:solidFill>
              </a:rPr>
              <a:t>Pablo Andres Rodriguez Lima - 202201947</a:t>
            </a:r>
            <a:br>
              <a:rPr lang="en-US" sz="2800">
                <a:solidFill>
                  <a:schemeClr val="dk1"/>
                </a:solidFill>
              </a:rPr>
            </a:br>
            <a:r>
              <a:rPr lang="en-US" sz="2800">
                <a:solidFill>
                  <a:schemeClr val="dk1"/>
                </a:solidFill>
              </a:rPr>
              <a:t>Franklin Orlando Noj Perez - 202200089</a:t>
            </a:r>
            <a:br>
              <a:rPr lang="en-US" sz="2800">
                <a:solidFill>
                  <a:schemeClr val="dk1"/>
                </a:solidFill>
              </a:rPr>
            </a:br>
            <a:r>
              <a:rPr lang="en-US" sz="2800">
                <a:solidFill>
                  <a:schemeClr val="dk1"/>
                </a:solidFill>
              </a:rPr>
              <a:t>Ivan Alessandro Hilario Chacon - 201902888</a:t>
            </a:r>
            <a:br>
              <a:rPr lang="en-US" sz="2800">
                <a:solidFill>
                  <a:schemeClr val="dk1"/>
                </a:solidFill>
              </a:rPr>
            </a:br>
            <a:r>
              <a:rPr lang="en-US" sz="2800">
                <a:solidFill>
                  <a:schemeClr val="dk1"/>
                </a:solidFill>
              </a:rPr>
              <a:t>Joshua Estuardo Franco Equite - 201708845</a:t>
            </a:r>
            <a:br>
              <a:rPr lang="en-US" sz="2800">
                <a:solidFill>
                  <a:schemeClr val="dk1"/>
                </a:solidFill>
              </a:rPr>
            </a:br>
            <a:r>
              <a:rPr lang="en-US" sz="2800">
                <a:solidFill>
                  <a:schemeClr val="dk1"/>
                </a:solidFill>
              </a:rPr>
              <a:t>José Luis Espinoza Jolón - 202202182</a:t>
            </a:r>
            <a:endParaRPr b="0" i="0" sz="28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02" name="Shape 202"/>
        <p:cNvGrpSpPr/>
        <p:nvPr/>
      </p:nvGrpSpPr>
      <p:grpSpPr>
        <a:xfrm>
          <a:off x="0" y="0"/>
          <a:ext cx="0" cy="0"/>
          <a:chOff x="0" y="0"/>
          <a:chExt cx="0" cy="0"/>
        </a:xfrm>
      </p:grpSpPr>
      <p:sp>
        <p:nvSpPr>
          <p:cNvPr id="203" name="Google Shape;203;p3"/>
          <p:cNvSpPr/>
          <p:nvPr/>
        </p:nvSpPr>
        <p:spPr>
          <a:xfrm rot="-10164411">
            <a:off x="-2246901" y="-3921303"/>
            <a:ext cx="25064564" cy="17089476"/>
          </a:xfrm>
          <a:custGeom>
            <a:rect b="b" l="l" r="r" t="t"/>
            <a:pathLst>
              <a:path extrusionOk="0" h="17089476" w="25064564">
                <a:moveTo>
                  <a:pt x="0" y="0"/>
                </a:moveTo>
                <a:lnTo>
                  <a:pt x="25064564" y="0"/>
                </a:lnTo>
                <a:lnTo>
                  <a:pt x="25064564" y="17089476"/>
                </a:lnTo>
                <a:lnTo>
                  <a:pt x="0" y="17089476"/>
                </a:lnTo>
                <a:lnTo>
                  <a:pt x="0" y="0"/>
                </a:lnTo>
                <a:close/>
              </a:path>
            </a:pathLst>
          </a:custGeom>
          <a:blipFill rotWithShape="1">
            <a:blip r:embed="rId3">
              <a:alphaModFix/>
            </a:blip>
            <a:stretch>
              <a:fillRect b="0" l="0" r="0" t="0"/>
            </a:stretch>
          </a:blipFill>
          <a:ln>
            <a:noFill/>
          </a:ln>
        </p:spPr>
      </p:sp>
      <p:grpSp>
        <p:nvGrpSpPr>
          <p:cNvPr id="204" name="Google Shape;204;p3"/>
          <p:cNvGrpSpPr/>
          <p:nvPr/>
        </p:nvGrpSpPr>
        <p:grpSpPr>
          <a:xfrm>
            <a:off x="1028700" y="2657722"/>
            <a:ext cx="5104171" cy="6600578"/>
            <a:chOff x="0" y="-19050"/>
            <a:chExt cx="1029031" cy="1330715"/>
          </a:xfrm>
        </p:grpSpPr>
        <p:sp>
          <p:nvSpPr>
            <p:cNvPr id="205" name="Google Shape;205;p3"/>
            <p:cNvSpPr/>
            <p:nvPr/>
          </p:nvSpPr>
          <p:spPr>
            <a:xfrm>
              <a:off x="0" y="0"/>
              <a:ext cx="1029031" cy="1311665"/>
            </a:xfrm>
            <a:custGeom>
              <a:rect b="b" l="l" r="r" t="t"/>
              <a:pathLst>
                <a:path extrusionOk="0" h="1311665" w="1029031">
                  <a:moveTo>
                    <a:pt x="75839" y="0"/>
                  </a:moveTo>
                  <a:lnTo>
                    <a:pt x="953191" y="0"/>
                  </a:lnTo>
                  <a:cubicBezTo>
                    <a:pt x="995076" y="0"/>
                    <a:pt x="1029031" y="33954"/>
                    <a:pt x="1029031" y="75839"/>
                  </a:cubicBezTo>
                  <a:lnTo>
                    <a:pt x="1029031" y="1235826"/>
                  </a:lnTo>
                  <a:cubicBezTo>
                    <a:pt x="1029031" y="1277711"/>
                    <a:pt x="995076" y="1311665"/>
                    <a:pt x="953191" y="1311665"/>
                  </a:cubicBezTo>
                  <a:lnTo>
                    <a:pt x="75839" y="1311665"/>
                  </a:lnTo>
                  <a:cubicBezTo>
                    <a:pt x="33954" y="1311665"/>
                    <a:pt x="0" y="1277711"/>
                    <a:pt x="0" y="1235826"/>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txBox="1"/>
            <p:nvPr/>
          </p:nvSpPr>
          <p:spPr>
            <a:xfrm>
              <a:off x="0" y="-19050"/>
              <a:ext cx="1029031" cy="133071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7" name="Google Shape;207;p3"/>
          <p:cNvSpPr txBox="1"/>
          <p:nvPr/>
        </p:nvSpPr>
        <p:spPr>
          <a:xfrm>
            <a:off x="1307349" y="3235917"/>
            <a:ext cx="4825522" cy="5680633"/>
          </a:xfrm>
          <a:prstGeom prst="rect">
            <a:avLst/>
          </a:prstGeom>
          <a:noFill/>
          <a:ln>
            <a:noFill/>
          </a:ln>
        </p:spPr>
        <p:txBody>
          <a:bodyPr anchorCtr="0" anchor="t" bIns="0" lIns="0" spcFirstLastPara="1" rIns="0" wrap="square" tIns="0">
            <a:spAutoFit/>
          </a:bodyPr>
          <a:lstStyle/>
          <a:p>
            <a:pPr indent="0" lvl="0" marL="0" marR="0" rtl="0" algn="l">
              <a:lnSpc>
                <a:spcPct val="141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l">
              <a:lnSpc>
                <a:spcPct val="129959"/>
              </a:lnSpc>
              <a:spcBef>
                <a:spcPts val="0"/>
              </a:spcBef>
              <a:spcAft>
                <a:spcPts val="0"/>
              </a:spcAft>
              <a:buNone/>
            </a:pPr>
            <a:r>
              <a:rPr b="1" i="0" lang="en-US" sz="1956" u="none" cap="none" strike="noStrike">
                <a:solidFill>
                  <a:srgbClr val="FFFFFF"/>
                </a:solidFill>
                <a:latin typeface="Montserrat"/>
                <a:ea typeface="Montserrat"/>
                <a:cs typeface="Montserrat"/>
                <a:sym typeface="Montserrat"/>
              </a:rPr>
              <a:t>Interfaz de Usuario: </a:t>
            </a:r>
            <a:r>
              <a:rPr b="0" i="0" lang="en-US" sz="1956" u="none" cap="none" strike="noStrike">
                <a:solidFill>
                  <a:srgbClr val="FFFFFF"/>
                </a:solidFill>
                <a:latin typeface="Montserrat"/>
                <a:ea typeface="Montserrat"/>
                <a:cs typeface="Montserrat"/>
                <a:sym typeface="Montserrat"/>
              </a:rPr>
              <a:t> </a:t>
            </a:r>
            <a:endParaRPr/>
          </a:p>
          <a:p>
            <a:pPr indent="-211153" lvl="1" marL="422308" marR="0" rtl="0" algn="l">
              <a:lnSpc>
                <a:spcPct val="129959"/>
              </a:lnSpc>
              <a:spcBef>
                <a:spcPts val="0"/>
              </a:spcBef>
              <a:spcAft>
                <a:spcPts val="0"/>
              </a:spcAft>
              <a:buClr>
                <a:srgbClr val="FFFFFF"/>
              </a:buClr>
              <a:buSzPts val="1956"/>
              <a:buFont typeface="Arial"/>
              <a:buChar char="•"/>
            </a:pPr>
            <a:r>
              <a:rPr b="0" i="0" lang="en-US" sz="1956" u="none" cap="none" strike="noStrike">
                <a:solidFill>
                  <a:srgbClr val="FFFFFF"/>
                </a:solidFill>
                <a:latin typeface="Montserrat"/>
                <a:ea typeface="Montserrat"/>
                <a:cs typeface="Montserrat"/>
                <a:sym typeface="Montserrat"/>
              </a:rPr>
              <a:t>Los sistemas operativos móviles suelen ofrecer interfaces gráficas ricas y táctiles, facilitando la interacción del usuario a través de pantallas sensibles al tacto.</a:t>
            </a:r>
            <a:endParaRPr/>
          </a:p>
          <a:p>
            <a:pPr indent="0" lvl="0" marL="0" marR="0" rtl="0" algn="l">
              <a:lnSpc>
                <a:spcPct val="129959"/>
              </a:lnSpc>
              <a:spcBef>
                <a:spcPts val="0"/>
              </a:spcBef>
              <a:spcAft>
                <a:spcPts val="0"/>
              </a:spcAft>
              <a:buNone/>
            </a:pPr>
            <a:r>
              <a:t/>
            </a:r>
            <a:endParaRPr b="0" i="0" sz="1956" u="none" cap="none" strike="noStrike">
              <a:solidFill>
                <a:srgbClr val="FFFFFF"/>
              </a:solidFill>
              <a:latin typeface="Montserrat"/>
              <a:ea typeface="Montserrat"/>
              <a:cs typeface="Montserrat"/>
              <a:sym typeface="Montserrat"/>
            </a:endParaRPr>
          </a:p>
          <a:p>
            <a:pPr indent="-211153" lvl="1" marL="422308" marR="0" rtl="0" algn="l">
              <a:lnSpc>
                <a:spcPct val="129959"/>
              </a:lnSpc>
              <a:spcBef>
                <a:spcPts val="0"/>
              </a:spcBef>
              <a:spcAft>
                <a:spcPts val="0"/>
              </a:spcAft>
              <a:buClr>
                <a:srgbClr val="FFFFFF"/>
              </a:buClr>
              <a:buSzPts val="1956"/>
              <a:buFont typeface="Arial"/>
              <a:buChar char="•"/>
            </a:pPr>
            <a:r>
              <a:rPr b="0" i="0" lang="en-US" sz="1956" u="none" cap="none" strike="noStrike">
                <a:solidFill>
                  <a:srgbClr val="FFFFFF"/>
                </a:solidFill>
                <a:latin typeface="Montserrat"/>
                <a:ea typeface="Montserrat"/>
                <a:cs typeface="Montserrat"/>
                <a:sym typeface="Montserrat"/>
              </a:rPr>
              <a:t>En contraste, los sistemas operativos integrados pueden operar con interfaces más simples o incluso sin interfaz, ya que están diseñados para ejecutar funciones específicas sin necesidad de interacción directa del usuario.</a:t>
            </a:r>
            <a:endParaRPr/>
          </a:p>
          <a:p>
            <a:pPr indent="0" lvl="0" marL="0" marR="0" rtl="0" algn="l">
              <a:lnSpc>
                <a:spcPct val="129959"/>
              </a:lnSpc>
              <a:spcBef>
                <a:spcPts val="0"/>
              </a:spcBef>
              <a:spcAft>
                <a:spcPts val="0"/>
              </a:spcAft>
              <a:buNone/>
            </a:pPr>
            <a:r>
              <a:t/>
            </a:r>
            <a:endParaRPr b="0" i="0" sz="1956" u="none" cap="none" strike="noStrike">
              <a:solidFill>
                <a:srgbClr val="FFFFFF"/>
              </a:solidFill>
              <a:latin typeface="Montserrat"/>
              <a:ea typeface="Montserrat"/>
              <a:cs typeface="Montserrat"/>
              <a:sym typeface="Montserrat"/>
            </a:endParaRPr>
          </a:p>
        </p:txBody>
      </p:sp>
      <p:grpSp>
        <p:nvGrpSpPr>
          <p:cNvPr id="208" name="Google Shape;208;p3"/>
          <p:cNvGrpSpPr/>
          <p:nvPr/>
        </p:nvGrpSpPr>
        <p:grpSpPr>
          <a:xfrm>
            <a:off x="6883975" y="2716375"/>
            <a:ext cx="4357823" cy="6434057"/>
            <a:chOff x="0" y="-19050"/>
            <a:chExt cx="878558" cy="1239846"/>
          </a:xfrm>
        </p:grpSpPr>
        <p:sp>
          <p:nvSpPr>
            <p:cNvPr id="209" name="Google Shape;209;p3"/>
            <p:cNvSpPr/>
            <p:nvPr/>
          </p:nvSpPr>
          <p:spPr>
            <a:xfrm>
              <a:off x="0" y="0"/>
              <a:ext cx="878558" cy="1220796"/>
            </a:xfrm>
            <a:custGeom>
              <a:rect b="b" l="l" r="r" t="t"/>
              <a:pathLst>
                <a:path extrusionOk="0" h="1220796" w="878558">
                  <a:moveTo>
                    <a:pt x="88828" y="0"/>
                  </a:moveTo>
                  <a:lnTo>
                    <a:pt x="789729" y="0"/>
                  </a:lnTo>
                  <a:cubicBezTo>
                    <a:pt x="813288" y="0"/>
                    <a:pt x="835882" y="9359"/>
                    <a:pt x="852541" y="26017"/>
                  </a:cubicBezTo>
                  <a:cubicBezTo>
                    <a:pt x="869199" y="42676"/>
                    <a:pt x="878558" y="65270"/>
                    <a:pt x="878558" y="88828"/>
                  </a:cubicBezTo>
                  <a:lnTo>
                    <a:pt x="878558" y="1131967"/>
                  </a:lnTo>
                  <a:cubicBezTo>
                    <a:pt x="878558" y="1155526"/>
                    <a:pt x="869199" y="1178120"/>
                    <a:pt x="852541" y="1194778"/>
                  </a:cubicBezTo>
                  <a:cubicBezTo>
                    <a:pt x="835882" y="1211437"/>
                    <a:pt x="813288" y="1220796"/>
                    <a:pt x="789729" y="1220796"/>
                  </a:cubicBezTo>
                  <a:lnTo>
                    <a:pt x="88828" y="1220796"/>
                  </a:lnTo>
                  <a:cubicBezTo>
                    <a:pt x="65270" y="1220796"/>
                    <a:pt x="42676" y="1211437"/>
                    <a:pt x="26017" y="1194778"/>
                  </a:cubicBezTo>
                  <a:cubicBezTo>
                    <a:pt x="9359" y="1178120"/>
                    <a:pt x="0" y="1155526"/>
                    <a:pt x="0" y="1131967"/>
                  </a:cubicBezTo>
                  <a:lnTo>
                    <a:pt x="0" y="88828"/>
                  </a:lnTo>
                  <a:cubicBezTo>
                    <a:pt x="0" y="65270"/>
                    <a:pt x="9359" y="42676"/>
                    <a:pt x="26017" y="26017"/>
                  </a:cubicBezTo>
                  <a:cubicBezTo>
                    <a:pt x="42676" y="9359"/>
                    <a:pt x="65270" y="0"/>
                    <a:pt x="88828"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txBox="1"/>
            <p:nvPr/>
          </p:nvSpPr>
          <p:spPr>
            <a:xfrm>
              <a:off x="0" y="-19050"/>
              <a:ext cx="878558" cy="123984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1" name="Google Shape;211;p3"/>
          <p:cNvGrpSpPr/>
          <p:nvPr/>
        </p:nvGrpSpPr>
        <p:grpSpPr>
          <a:xfrm>
            <a:off x="11992874" y="2716378"/>
            <a:ext cx="5104171" cy="6718221"/>
            <a:chOff x="0" y="-19050"/>
            <a:chExt cx="1029031" cy="1354432"/>
          </a:xfrm>
        </p:grpSpPr>
        <p:sp>
          <p:nvSpPr>
            <p:cNvPr id="212" name="Google Shape;212;p3"/>
            <p:cNvSpPr/>
            <p:nvPr/>
          </p:nvSpPr>
          <p:spPr>
            <a:xfrm>
              <a:off x="0" y="0"/>
              <a:ext cx="1029031" cy="1335382"/>
            </a:xfrm>
            <a:custGeom>
              <a:rect b="b" l="l" r="r" t="t"/>
              <a:pathLst>
                <a:path extrusionOk="0" h="1335382" w="1029031">
                  <a:moveTo>
                    <a:pt x="75839" y="0"/>
                  </a:moveTo>
                  <a:lnTo>
                    <a:pt x="953191" y="0"/>
                  </a:lnTo>
                  <a:cubicBezTo>
                    <a:pt x="995076" y="0"/>
                    <a:pt x="1029031" y="33954"/>
                    <a:pt x="1029031" y="75839"/>
                  </a:cubicBezTo>
                  <a:lnTo>
                    <a:pt x="1029031" y="1259543"/>
                  </a:lnTo>
                  <a:cubicBezTo>
                    <a:pt x="1029031" y="1301428"/>
                    <a:pt x="995076" y="1335382"/>
                    <a:pt x="953191" y="1335382"/>
                  </a:cubicBezTo>
                  <a:lnTo>
                    <a:pt x="75839" y="1335382"/>
                  </a:lnTo>
                  <a:cubicBezTo>
                    <a:pt x="33954" y="1335382"/>
                    <a:pt x="0" y="1301428"/>
                    <a:pt x="0" y="1259543"/>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txBox="1"/>
            <p:nvPr/>
          </p:nvSpPr>
          <p:spPr>
            <a:xfrm>
              <a:off x="0" y="-19050"/>
              <a:ext cx="1029031" cy="135443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4" name="Google Shape;214;p3"/>
          <p:cNvSpPr/>
          <p:nvPr/>
        </p:nvSpPr>
        <p:spPr>
          <a:xfrm>
            <a:off x="2765360" y="2153044"/>
            <a:ext cx="1315652" cy="1315652"/>
          </a:xfrm>
          <a:custGeom>
            <a:rect b="b" l="l" r="r" t="t"/>
            <a:pathLst>
              <a:path extrusionOk="0" h="1315652" w="1315652">
                <a:moveTo>
                  <a:pt x="0" y="0"/>
                </a:moveTo>
                <a:lnTo>
                  <a:pt x="1315652" y="0"/>
                </a:lnTo>
                <a:lnTo>
                  <a:pt x="1315652" y="1315651"/>
                </a:lnTo>
                <a:lnTo>
                  <a:pt x="0" y="1315651"/>
                </a:lnTo>
                <a:lnTo>
                  <a:pt x="0" y="0"/>
                </a:lnTo>
                <a:close/>
              </a:path>
            </a:pathLst>
          </a:custGeom>
          <a:blipFill rotWithShape="1">
            <a:blip r:embed="rId4">
              <a:alphaModFix/>
            </a:blip>
            <a:stretch>
              <a:fillRect b="0" l="0" r="0" t="0"/>
            </a:stretch>
          </a:blipFill>
          <a:ln>
            <a:noFill/>
          </a:ln>
        </p:spPr>
      </p:sp>
      <p:sp>
        <p:nvSpPr>
          <p:cNvPr id="215" name="Google Shape;215;p3"/>
          <p:cNvSpPr txBox="1"/>
          <p:nvPr/>
        </p:nvSpPr>
        <p:spPr>
          <a:xfrm>
            <a:off x="12258025" y="3285975"/>
            <a:ext cx="4763400" cy="5826900"/>
          </a:xfrm>
          <a:prstGeom prst="rect">
            <a:avLst/>
          </a:prstGeom>
          <a:noFill/>
          <a:ln>
            <a:noFill/>
          </a:ln>
        </p:spPr>
        <p:txBody>
          <a:bodyPr anchorCtr="0" anchor="t" bIns="0" lIns="0" spcFirstLastPara="1" rIns="0" wrap="square" tIns="0">
            <a:spAutoFit/>
          </a:bodyPr>
          <a:lstStyle/>
          <a:p>
            <a:pPr indent="0" lvl="0" marL="0" marR="0" rtl="0" algn="l">
              <a:lnSpc>
                <a:spcPct val="130050"/>
              </a:lnSpc>
              <a:spcBef>
                <a:spcPts val="0"/>
              </a:spcBef>
              <a:spcAft>
                <a:spcPts val="0"/>
              </a:spcAft>
              <a:buNone/>
            </a:pPr>
            <a:r>
              <a:rPr b="1" i="0" lang="en-US" sz="1970" u="none" cap="none" strike="noStrike">
                <a:solidFill>
                  <a:srgbClr val="FFFFFF"/>
                </a:solidFill>
                <a:latin typeface="Montserrat"/>
                <a:ea typeface="Montserrat"/>
                <a:cs typeface="Montserrat"/>
                <a:sym typeface="Montserrat"/>
              </a:rPr>
              <a:t>Conectividad </a:t>
            </a:r>
            <a:endParaRPr/>
          </a:p>
          <a:p>
            <a:pPr indent="-212772" lvl="1" marL="425544" marR="0" rtl="0" algn="l">
              <a:lnSpc>
                <a:spcPct val="130050"/>
              </a:lnSpc>
              <a:spcBef>
                <a:spcPts val="0"/>
              </a:spcBef>
              <a:spcAft>
                <a:spcPts val="0"/>
              </a:spcAft>
              <a:buClr>
                <a:srgbClr val="FFFFFF"/>
              </a:buClr>
              <a:buSzPts val="1970"/>
              <a:buFont typeface="Arial"/>
              <a:buChar char="•"/>
            </a:pPr>
            <a:r>
              <a:rPr b="0" i="0" lang="en-US" sz="1970" u="none" cap="none" strike="noStrike">
                <a:solidFill>
                  <a:srgbClr val="FFFFFF"/>
                </a:solidFill>
                <a:latin typeface="Montserrat"/>
                <a:ea typeface="Montserrat"/>
                <a:cs typeface="Montserrat"/>
                <a:sym typeface="Montserrat"/>
              </a:rPr>
              <a:t>Los sistemas móviles están diseñados para conectarse a diversas redes (Wi-Fi, Bluetooth, 4G/5G), permitiendo una comunicación constante y el acceso a servicios en la nube.</a:t>
            </a:r>
            <a:endParaRPr/>
          </a:p>
          <a:p>
            <a:pPr indent="0" lvl="0" marL="0" marR="0" rtl="0" algn="l">
              <a:lnSpc>
                <a:spcPct val="129984"/>
              </a:lnSpc>
              <a:spcBef>
                <a:spcPts val="0"/>
              </a:spcBef>
              <a:spcAft>
                <a:spcPts val="0"/>
              </a:spcAft>
              <a:buNone/>
            </a:pPr>
            <a:r>
              <a:t/>
            </a:r>
            <a:endParaRPr b="0" i="0" sz="1970" u="none" cap="none" strike="noStrike">
              <a:solidFill>
                <a:srgbClr val="FFFFFF"/>
              </a:solidFill>
              <a:latin typeface="Montserrat"/>
              <a:ea typeface="Montserrat"/>
              <a:cs typeface="Montserrat"/>
              <a:sym typeface="Montserrat"/>
            </a:endParaRPr>
          </a:p>
          <a:p>
            <a:pPr indent="-212772" lvl="1" marL="425544" marR="0" rtl="0" algn="l">
              <a:lnSpc>
                <a:spcPct val="130050"/>
              </a:lnSpc>
              <a:spcBef>
                <a:spcPts val="0"/>
              </a:spcBef>
              <a:spcAft>
                <a:spcPts val="0"/>
              </a:spcAft>
              <a:buClr>
                <a:srgbClr val="FFFFFF"/>
              </a:buClr>
              <a:buSzPts val="1970"/>
              <a:buFont typeface="Arial"/>
              <a:buChar char="•"/>
            </a:pPr>
            <a:r>
              <a:rPr b="0" i="0" lang="en-US" sz="1970" u="none" cap="none" strike="noStrike">
                <a:solidFill>
                  <a:srgbClr val="FFFFFF"/>
                </a:solidFill>
                <a:latin typeface="Montserrat"/>
                <a:ea typeface="Montserrat"/>
                <a:cs typeface="Montserrat"/>
                <a:sym typeface="Montserrat"/>
              </a:rPr>
              <a:t>En comparación, los sistemas integrados suelen estar conectados a través de interfaces específicas (como UART, SPI, I2C), adecuadas para la comunicación con otros dispositivos dentro de un sistema más grande.</a:t>
            </a:r>
            <a:endParaRPr/>
          </a:p>
        </p:txBody>
      </p:sp>
      <p:sp>
        <p:nvSpPr>
          <p:cNvPr id="216" name="Google Shape;216;p3"/>
          <p:cNvSpPr txBox="1"/>
          <p:nvPr/>
        </p:nvSpPr>
        <p:spPr>
          <a:xfrm>
            <a:off x="7187400" y="3483625"/>
            <a:ext cx="3750900" cy="5615100"/>
          </a:xfrm>
          <a:prstGeom prst="rect">
            <a:avLst/>
          </a:prstGeom>
          <a:noFill/>
          <a:ln>
            <a:noFill/>
          </a:ln>
        </p:spPr>
        <p:txBody>
          <a:bodyPr anchorCtr="0" anchor="t" bIns="0" lIns="0" spcFirstLastPara="1" rIns="0" wrap="square" tIns="0">
            <a:spAutoFit/>
          </a:bodyPr>
          <a:lstStyle/>
          <a:p>
            <a:pPr indent="-205106" lvl="1" marL="410211" marR="0" rtl="0" algn="l">
              <a:lnSpc>
                <a:spcPct val="130000"/>
              </a:lnSpc>
              <a:spcBef>
                <a:spcPts val="0"/>
              </a:spcBef>
              <a:spcAft>
                <a:spcPts val="0"/>
              </a:spcAft>
              <a:buClr>
                <a:srgbClr val="1A0A33"/>
              </a:buClr>
              <a:buSzPts val="1900"/>
              <a:buFont typeface="Arial"/>
              <a:buChar char="•"/>
            </a:pPr>
            <a:r>
              <a:rPr b="0" i="0" lang="en-US" sz="1900" u="none" cap="none" strike="noStrike">
                <a:solidFill>
                  <a:srgbClr val="1A0A33"/>
                </a:solidFill>
                <a:latin typeface="Montserrat"/>
                <a:ea typeface="Montserrat"/>
                <a:cs typeface="Montserrat"/>
                <a:sym typeface="Montserrat"/>
              </a:rPr>
              <a:t>Los sistemas móviles deben gestionar múltiples aplicaciones y servicios, lo que requiere una planificación y asignación de recursos eficiente para asegurar un rendimiento óptimo.</a:t>
            </a:r>
            <a:endParaRPr/>
          </a:p>
          <a:p>
            <a:pPr indent="0" lvl="0" marL="0" marR="0" rtl="0" algn="l">
              <a:lnSpc>
                <a:spcPct val="130000"/>
              </a:lnSpc>
              <a:spcBef>
                <a:spcPts val="0"/>
              </a:spcBef>
              <a:spcAft>
                <a:spcPts val="0"/>
              </a:spcAft>
              <a:buNone/>
            </a:pPr>
            <a:r>
              <a:t/>
            </a:r>
            <a:endParaRPr b="0" i="0" sz="1900" u="none" cap="none" strike="noStrike">
              <a:solidFill>
                <a:srgbClr val="1A0A33"/>
              </a:solidFill>
              <a:latin typeface="Montserrat"/>
              <a:ea typeface="Montserrat"/>
              <a:cs typeface="Montserrat"/>
              <a:sym typeface="Montserrat"/>
            </a:endParaRPr>
          </a:p>
          <a:p>
            <a:pPr indent="-205106" lvl="1" marL="410211" marR="0" rtl="0" algn="l">
              <a:lnSpc>
                <a:spcPct val="130000"/>
              </a:lnSpc>
              <a:spcBef>
                <a:spcPts val="0"/>
              </a:spcBef>
              <a:spcAft>
                <a:spcPts val="0"/>
              </a:spcAft>
              <a:buClr>
                <a:srgbClr val="1A0A33"/>
              </a:buClr>
              <a:buSzPts val="1900"/>
              <a:buFont typeface="Arial"/>
              <a:buChar char="•"/>
            </a:pPr>
            <a:r>
              <a:rPr b="0" i="0" lang="en-US" sz="1900" u="none" cap="none" strike="noStrike">
                <a:solidFill>
                  <a:srgbClr val="1A0A33"/>
                </a:solidFill>
                <a:latin typeface="Montserrat"/>
                <a:ea typeface="Montserrat"/>
                <a:cs typeface="Montserrat"/>
                <a:sym typeface="Montserrat"/>
              </a:rPr>
              <a:t>Los sistemas integrados optimizan sus recursos para tareas específicas, priorizando la rapidez y eficiencia en la ejecución de funciones dedicadas.</a:t>
            </a:r>
            <a:endParaRPr b="0" i="0" sz="1900" u="none" cap="none" strike="noStrike">
              <a:solidFill>
                <a:srgbClr val="1A0A33"/>
              </a:solidFill>
              <a:latin typeface="Montserrat"/>
              <a:ea typeface="Montserrat"/>
              <a:cs typeface="Montserrat"/>
              <a:sym typeface="Montserrat"/>
            </a:endParaRPr>
          </a:p>
        </p:txBody>
      </p:sp>
      <p:sp>
        <p:nvSpPr>
          <p:cNvPr id="217" name="Google Shape;217;p3"/>
          <p:cNvSpPr txBox="1"/>
          <p:nvPr/>
        </p:nvSpPr>
        <p:spPr>
          <a:xfrm>
            <a:off x="6856950" y="3127811"/>
            <a:ext cx="37509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1A0A33"/>
                </a:solidFill>
                <a:latin typeface="Montserrat"/>
                <a:ea typeface="Montserrat"/>
                <a:cs typeface="Montserrat"/>
                <a:sym typeface="Montserrat"/>
              </a:rPr>
              <a:t>GESTIÓN DE RECURSOS</a:t>
            </a:r>
            <a:endParaRPr/>
          </a:p>
        </p:txBody>
      </p:sp>
      <p:sp>
        <p:nvSpPr>
          <p:cNvPr id="218" name="Google Shape;218;p3"/>
          <p:cNvSpPr txBox="1"/>
          <p:nvPr/>
        </p:nvSpPr>
        <p:spPr>
          <a:xfrm>
            <a:off x="4916799" y="929100"/>
            <a:ext cx="8454402" cy="708406"/>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4700" u="none" cap="none" strike="noStrike">
                <a:solidFill>
                  <a:srgbClr val="FFFFFF"/>
                </a:solidFill>
                <a:latin typeface="Arial"/>
                <a:ea typeface="Arial"/>
                <a:cs typeface="Arial"/>
                <a:sym typeface="Arial"/>
              </a:rPr>
              <a:t>CARACTERÍSTICAS</a:t>
            </a:r>
            <a:endParaRPr/>
          </a:p>
        </p:txBody>
      </p:sp>
      <p:pic>
        <p:nvPicPr>
          <p:cNvPr id="219" name="Google Shape;219;p3"/>
          <p:cNvPicPr preferRelativeResize="0"/>
          <p:nvPr/>
        </p:nvPicPr>
        <p:blipFill>
          <a:blip r:embed="rId5">
            <a:alphaModFix/>
          </a:blip>
          <a:stretch>
            <a:fillRect/>
          </a:stretch>
        </p:blipFill>
        <p:spPr>
          <a:xfrm>
            <a:off x="8303175" y="1684925"/>
            <a:ext cx="1315651" cy="1315651"/>
          </a:xfrm>
          <a:prstGeom prst="rect">
            <a:avLst/>
          </a:prstGeom>
          <a:noFill/>
          <a:ln>
            <a:noFill/>
          </a:ln>
        </p:spPr>
      </p:pic>
      <p:pic>
        <p:nvPicPr>
          <p:cNvPr id="220" name="Google Shape;220;p3"/>
          <p:cNvPicPr preferRelativeResize="0"/>
          <p:nvPr/>
        </p:nvPicPr>
        <p:blipFill>
          <a:blip r:embed="rId6">
            <a:alphaModFix/>
          </a:blip>
          <a:stretch>
            <a:fillRect/>
          </a:stretch>
        </p:blipFill>
        <p:spPr>
          <a:xfrm>
            <a:off x="13943513" y="1784275"/>
            <a:ext cx="1315651" cy="13156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24" name="Shape 224"/>
        <p:cNvGrpSpPr/>
        <p:nvPr/>
      </p:nvGrpSpPr>
      <p:grpSpPr>
        <a:xfrm>
          <a:off x="0" y="0"/>
          <a:ext cx="0" cy="0"/>
          <a:chOff x="0" y="0"/>
          <a:chExt cx="0" cy="0"/>
        </a:xfrm>
      </p:grpSpPr>
      <p:cxnSp>
        <p:nvCxnSpPr>
          <p:cNvPr id="225" name="Google Shape;225;p4"/>
          <p:cNvCxnSpPr/>
          <p:nvPr/>
        </p:nvCxnSpPr>
        <p:spPr>
          <a:xfrm>
            <a:off x="15178880" y="2585791"/>
            <a:ext cx="0" cy="2476378"/>
          </a:xfrm>
          <a:prstGeom prst="straightConnector1">
            <a:avLst/>
          </a:prstGeom>
          <a:noFill/>
          <a:ln cap="flat" cmpd="sng" w="38100">
            <a:solidFill>
              <a:srgbClr val="675688"/>
            </a:solidFill>
            <a:prstDash val="solid"/>
            <a:round/>
            <a:headEnd len="sm" w="sm" type="none"/>
            <a:tailEnd len="lg" w="lg" type="oval"/>
          </a:ln>
        </p:spPr>
      </p:cxnSp>
      <p:grpSp>
        <p:nvGrpSpPr>
          <p:cNvPr id="226" name="Google Shape;226;p4"/>
          <p:cNvGrpSpPr/>
          <p:nvPr/>
        </p:nvGrpSpPr>
        <p:grpSpPr>
          <a:xfrm>
            <a:off x="14024907" y="2250088"/>
            <a:ext cx="2307945" cy="2307945"/>
            <a:chOff x="0" y="0"/>
            <a:chExt cx="812800" cy="812800"/>
          </a:xfrm>
        </p:grpSpPr>
        <p:sp>
          <p:nvSpPr>
            <p:cNvPr id="227" name="Google Shape;227;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29" name="Google Shape;229;p4"/>
          <p:cNvGrpSpPr/>
          <p:nvPr/>
        </p:nvGrpSpPr>
        <p:grpSpPr>
          <a:xfrm>
            <a:off x="14813454" y="1884662"/>
            <a:ext cx="730852" cy="730852"/>
            <a:chOff x="0" y="0"/>
            <a:chExt cx="812800" cy="812800"/>
          </a:xfrm>
        </p:grpSpPr>
        <p:sp>
          <p:nvSpPr>
            <p:cNvPr id="230" name="Google Shape;230;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2" name="Google Shape;232;p4"/>
          <p:cNvGrpSpPr/>
          <p:nvPr/>
        </p:nvGrpSpPr>
        <p:grpSpPr>
          <a:xfrm>
            <a:off x="1518507" y="2250088"/>
            <a:ext cx="2307945" cy="2307945"/>
            <a:chOff x="0" y="0"/>
            <a:chExt cx="812800" cy="812800"/>
          </a:xfrm>
        </p:grpSpPr>
        <p:sp>
          <p:nvSpPr>
            <p:cNvPr id="233" name="Google Shape;233;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35" name="Google Shape;235;p4"/>
          <p:cNvCxnSpPr/>
          <p:nvPr/>
        </p:nvCxnSpPr>
        <p:spPr>
          <a:xfrm>
            <a:off x="2672479" y="2585791"/>
            <a:ext cx="0" cy="2476378"/>
          </a:xfrm>
          <a:prstGeom prst="straightConnector1">
            <a:avLst/>
          </a:prstGeom>
          <a:noFill/>
          <a:ln cap="flat" cmpd="sng" w="38100">
            <a:solidFill>
              <a:srgbClr val="5CD9C1"/>
            </a:solidFill>
            <a:prstDash val="solid"/>
            <a:round/>
            <a:headEnd len="sm" w="sm" type="none"/>
            <a:tailEnd len="lg" w="lg" type="oval"/>
          </a:ln>
        </p:spPr>
      </p:cxnSp>
      <p:grpSp>
        <p:nvGrpSpPr>
          <p:cNvPr id="236" name="Google Shape;236;p4"/>
          <p:cNvGrpSpPr/>
          <p:nvPr/>
        </p:nvGrpSpPr>
        <p:grpSpPr>
          <a:xfrm>
            <a:off x="2307053" y="1884662"/>
            <a:ext cx="730852" cy="730852"/>
            <a:chOff x="0" y="0"/>
            <a:chExt cx="812800" cy="812800"/>
          </a:xfrm>
        </p:grpSpPr>
        <p:sp>
          <p:nvSpPr>
            <p:cNvPr id="237" name="Google Shape;237;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9" name="Google Shape;239;p4"/>
          <p:cNvGrpSpPr/>
          <p:nvPr/>
        </p:nvGrpSpPr>
        <p:grpSpPr>
          <a:xfrm>
            <a:off x="5617027" y="2250088"/>
            <a:ext cx="2307945" cy="2307945"/>
            <a:chOff x="0" y="0"/>
            <a:chExt cx="812800" cy="812800"/>
          </a:xfrm>
        </p:grpSpPr>
        <p:sp>
          <p:nvSpPr>
            <p:cNvPr id="240" name="Google Shape;240;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42" name="Google Shape;242;p4"/>
          <p:cNvCxnSpPr/>
          <p:nvPr/>
        </p:nvCxnSpPr>
        <p:spPr>
          <a:xfrm>
            <a:off x="6770999" y="2585791"/>
            <a:ext cx="0" cy="2476378"/>
          </a:xfrm>
          <a:prstGeom prst="straightConnector1">
            <a:avLst/>
          </a:prstGeom>
          <a:noFill/>
          <a:ln cap="flat" cmpd="sng" w="38100">
            <a:solidFill>
              <a:srgbClr val="ACFDDB"/>
            </a:solidFill>
            <a:prstDash val="solid"/>
            <a:round/>
            <a:headEnd len="sm" w="sm" type="none"/>
            <a:tailEnd len="lg" w="lg" type="oval"/>
          </a:ln>
        </p:spPr>
      </p:cxnSp>
      <p:grpSp>
        <p:nvGrpSpPr>
          <p:cNvPr id="243" name="Google Shape;243;p4"/>
          <p:cNvGrpSpPr/>
          <p:nvPr/>
        </p:nvGrpSpPr>
        <p:grpSpPr>
          <a:xfrm>
            <a:off x="6405573" y="1884662"/>
            <a:ext cx="730852" cy="730852"/>
            <a:chOff x="0" y="0"/>
            <a:chExt cx="812800" cy="812800"/>
          </a:xfrm>
        </p:grpSpPr>
        <p:sp>
          <p:nvSpPr>
            <p:cNvPr id="244" name="Google Shape;244;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6" name="Google Shape;246;p4"/>
          <p:cNvGrpSpPr/>
          <p:nvPr/>
        </p:nvGrpSpPr>
        <p:grpSpPr>
          <a:xfrm>
            <a:off x="9851467" y="2250088"/>
            <a:ext cx="2307945" cy="2307945"/>
            <a:chOff x="0" y="0"/>
            <a:chExt cx="812800" cy="812800"/>
          </a:xfrm>
        </p:grpSpPr>
        <p:sp>
          <p:nvSpPr>
            <p:cNvPr id="247" name="Google Shape;247;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49" name="Google Shape;249;p4"/>
          <p:cNvCxnSpPr/>
          <p:nvPr/>
        </p:nvCxnSpPr>
        <p:spPr>
          <a:xfrm>
            <a:off x="11005439" y="2585791"/>
            <a:ext cx="0" cy="2476378"/>
          </a:xfrm>
          <a:prstGeom prst="straightConnector1">
            <a:avLst/>
          </a:prstGeom>
          <a:noFill/>
          <a:ln cap="flat" cmpd="sng" w="38100">
            <a:solidFill>
              <a:srgbClr val="B084CC"/>
            </a:solidFill>
            <a:prstDash val="solid"/>
            <a:round/>
            <a:headEnd len="sm" w="sm" type="none"/>
            <a:tailEnd len="lg" w="lg" type="oval"/>
          </a:ln>
        </p:spPr>
      </p:cxnSp>
      <p:grpSp>
        <p:nvGrpSpPr>
          <p:cNvPr id="250" name="Google Shape;250;p4"/>
          <p:cNvGrpSpPr/>
          <p:nvPr/>
        </p:nvGrpSpPr>
        <p:grpSpPr>
          <a:xfrm>
            <a:off x="10640013" y="1884662"/>
            <a:ext cx="730852" cy="730852"/>
            <a:chOff x="0" y="0"/>
            <a:chExt cx="812800" cy="812800"/>
          </a:xfrm>
        </p:grpSpPr>
        <p:sp>
          <p:nvSpPr>
            <p:cNvPr id="251" name="Google Shape;251;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53" name="Google Shape;253;p4"/>
          <p:cNvCxnSpPr/>
          <p:nvPr/>
        </p:nvCxnSpPr>
        <p:spPr>
          <a:xfrm rot="10800000">
            <a:off x="5012189" y="2937437"/>
            <a:ext cx="0" cy="5659939"/>
          </a:xfrm>
          <a:prstGeom prst="straightConnector1">
            <a:avLst/>
          </a:prstGeom>
          <a:noFill/>
          <a:ln cap="flat" cmpd="sng" w="9525">
            <a:solidFill>
              <a:srgbClr val="FFFFFF"/>
            </a:solidFill>
            <a:prstDash val="lgDash"/>
            <a:round/>
            <a:headEnd len="sm" w="sm" type="none"/>
            <a:tailEnd len="sm" w="sm" type="none"/>
          </a:ln>
        </p:spPr>
      </p:cxnSp>
      <p:cxnSp>
        <p:nvCxnSpPr>
          <p:cNvPr id="254" name="Google Shape;254;p4"/>
          <p:cNvCxnSpPr/>
          <p:nvPr/>
        </p:nvCxnSpPr>
        <p:spPr>
          <a:xfrm rot="10800000">
            <a:off x="8900891" y="2937437"/>
            <a:ext cx="0" cy="5659939"/>
          </a:xfrm>
          <a:prstGeom prst="straightConnector1">
            <a:avLst/>
          </a:prstGeom>
          <a:noFill/>
          <a:ln cap="flat" cmpd="sng" w="9525">
            <a:solidFill>
              <a:srgbClr val="FFFFFF"/>
            </a:solidFill>
            <a:prstDash val="lgDash"/>
            <a:round/>
            <a:headEnd len="sm" w="sm" type="none"/>
            <a:tailEnd len="sm" w="sm" type="none"/>
          </a:ln>
        </p:spPr>
      </p:cxnSp>
      <p:cxnSp>
        <p:nvCxnSpPr>
          <p:cNvPr id="255" name="Google Shape;255;p4"/>
          <p:cNvCxnSpPr/>
          <p:nvPr/>
        </p:nvCxnSpPr>
        <p:spPr>
          <a:xfrm rot="10800000">
            <a:off x="13146107" y="2937437"/>
            <a:ext cx="0" cy="5659939"/>
          </a:xfrm>
          <a:prstGeom prst="straightConnector1">
            <a:avLst/>
          </a:prstGeom>
          <a:noFill/>
          <a:ln cap="flat" cmpd="sng" w="9525">
            <a:solidFill>
              <a:srgbClr val="FFFFFF"/>
            </a:solidFill>
            <a:prstDash val="lgDash"/>
            <a:round/>
            <a:headEnd len="sm" w="sm" type="none"/>
            <a:tailEnd len="sm" w="sm" type="none"/>
          </a:ln>
        </p:spPr>
      </p:cxnSp>
      <p:sp>
        <p:nvSpPr>
          <p:cNvPr id="256" name="Google Shape;256;p4"/>
          <p:cNvSpPr txBox="1"/>
          <p:nvPr/>
        </p:nvSpPr>
        <p:spPr>
          <a:xfrm>
            <a:off x="815296" y="263525"/>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lang="en-US" sz="5000">
                <a:solidFill>
                  <a:srgbClr val="FFFFFF"/>
                </a:solidFill>
              </a:rPr>
              <a:t>ÁREAS</a:t>
            </a:r>
            <a:r>
              <a:rPr b="0" i="0" lang="en-US" sz="5000" u="none" cap="none" strike="noStrike">
                <a:solidFill>
                  <a:srgbClr val="FFFFFF"/>
                </a:solidFill>
                <a:latin typeface="Arial"/>
                <a:ea typeface="Arial"/>
                <a:cs typeface="Arial"/>
                <a:sym typeface="Arial"/>
              </a:rPr>
              <a:t> DE APLICACIÓN</a:t>
            </a:r>
            <a:endParaRPr/>
          </a:p>
        </p:txBody>
      </p:sp>
      <p:sp>
        <p:nvSpPr>
          <p:cNvPr id="257" name="Google Shape;257;p4"/>
          <p:cNvSpPr txBox="1"/>
          <p:nvPr/>
        </p:nvSpPr>
        <p:spPr>
          <a:xfrm>
            <a:off x="14888781" y="2050269"/>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482B66"/>
                </a:solidFill>
                <a:latin typeface="Arial"/>
                <a:ea typeface="Arial"/>
                <a:cs typeface="Arial"/>
                <a:sym typeface="Arial"/>
              </a:rPr>
              <a:t>04</a:t>
            </a:r>
            <a:endParaRPr/>
          </a:p>
        </p:txBody>
      </p:sp>
      <p:sp>
        <p:nvSpPr>
          <p:cNvPr id="258" name="Google Shape;258;p4"/>
          <p:cNvSpPr txBox="1"/>
          <p:nvPr/>
        </p:nvSpPr>
        <p:spPr>
          <a:xfrm>
            <a:off x="13532590" y="5284229"/>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IOT</a:t>
            </a:r>
            <a:endParaRPr/>
          </a:p>
        </p:txBody>
      </p:sp>
      <p:sp>
        <p:nvSpPr>
          <p:cNvPr id="259" name="Google Shape;259;p4"/>
          <p:cNvSpPr txBox="1"/>
          <p:nvPr/>
        </p:nvSpPr>
        <p:spPr>
          <a:xfrm>
            <a:off x="699537" y="6080595"/>
            <a:ext cx="3955465" cy="3417824"/>
          </a:xfrm>
          <a:prstGeom prst="rect">
            <a:avLst/>
          </a:prstGeom>
          <a:noFill/>
          <a:ln>
            <a:noFill/>
          </a:ln>
        </p:spPr>
        <p:txBody>
          <a:bodyPr anchorCtr="0" anchor="t" bIns="0" lIns="0" spcFirstLastPara="1" rIns="0" wrap="square" tIns="0">
            <a:spAutoFit/>
          </a:bodyPr>
          <a:lstStyle/>
          <a:p>
            <a:pPr indent="0" lvl="0" marL="0" marR="0" rtl="0" algn="ctr">
              <a:lnSpc>
                <a:spcPct val="134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Experiencia del Usuario</a:t>
            </a:r>
            <a:r>
              <a:rPr b="0" i="0" lang="en-US" sz="1700" u="none" cap="none" strike="noStrike">
                <a:solidFill>
                  <a:srgbClr val="FFFFFF"/>
                </a:solidFill>
                <a:latin typeface="Montserrat"/>
                <a:ea typeface="Montserrat"/>
                <a:cs typeface="Montserrat"/>
                <a:sym typeface="Montserrat"/>
              </a:rPr>
              <a:t>: Interfaz gráfica intuitiva y personalizable.</a:t>
            </a:r>
            <a:endParaRPr/>
          </a:p>
          <a:p>
            <a:pPr indent="0" lvl="0" marL="0" marR="0" rtl="0" algn="ctr">
              <a:lnSpc>
                <a:spcPct val="134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Multitarea</a:t>
            </a:r>
            <a:r>
              <a:rPr b="0" i="0" lang="en-US" sz="1700" u="none" cap="none" strike="noStrike">
                <a:solidFill>
                  <a:srgbClr val="FFFFFF"/>
                </a:solidFill>
                <a:latin typeface="Montserrat"/>
                <a:ea typeface="Montserrat"/>
                <a:cs typeface="Montserrat"/>
                <a:sym typeface="Montserrat"/>
              </a:rPr>
              <a:t>: Capacidad para ejecutar múltiples aplicaciones simultáneamente, permitiendo alternar entre tareas sin problemas.</a:t>
            </a:r>
            <a:endParaRPr/>
          </a:p>
          <a:p>
            <a:pPr indent="0" lvl="0" marL="0" marR="0" rtl="0" algn="ctr">
              <a:lnSpc>
                <a:spcPct val="134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Acceso a Servicios en Línea</a:t>
            </a:r>
            <a:r>
              <a:rPr b="0" i="0" lang="en-US" sz="1700" u="none" cap="none" strike="noStrike">
                <a:solidFill>
                  <a:srgbClr val="FFFFFF"/>
                </a:solidFill>
                <a:latin typeface="Montserrat"/>
                <a:ea typeface="Montserrat"/>
                <a:cs typeface="Montserrat"/>
                <a:sym typeface="Montserrat"/>
              </a:rPr>
              <a:t>: Integración con aplicaciones de redes sociales, mensajería, y servicios de streaming.</a:t>
            </a:r>
            <a:endParaRPr/>
          </a:p>
          <a:p>
            <a:pPr indent="0" lvl="0" marL="0" marR="0" rtl="0" algn="ctr">
              <a:lnSpc>
                <a:spcPct val="134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260" name="Google Shape;260;p4"/>
          <p:cNvSpPr txBox="1"/>
          <p:nvPr/>
        </p:nvSpPr>
        <p:spPr>
          <a:xfrm>
            <a:off x="943100" y="5271651"/>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DISPOSITIVOS DE CONSUMO</a:t>
            </a:r>
            <a:endParaRPr/>
          </a:p>
        </p:txBody>
      </p:sp>
      <p:sp>
        <p:nvSpPr>
          <p:cNvPr id="261" name="Google Shape;261;p4"/>
          <p:cNvSpPr txBox="1"/>
          <p:nvPr/>
        </p:nvSpPr>
        <p:spPr>
          <a:xfrm>
            <a:off x="2382380" y="2050269"/>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24B296"/>
                </a:solidFill>
                <a:latin typeface="Arial"/>
                <a:ea typeface="Arial"/>
                <a:cs typeface="Arial"/>
                <a:sym typeface="Arial"/>
              </a:rPr>
              <a:t>01</a:t>
            </a:r>
            <a:endParaRPr/>
          </a:p>
        </p:txBody>
      </p:sp>
      <p:sp>
        <p:nvSpPr>
          <p:cNvPr id="262" name="Google Shape;262;p4"/>
          <p:cNvSpPr txBox="1"/>
          <p:nvPr/>
        </p:nvSpPr>
        <p:spPr>
          <a:xfrm>
            <a:off x="5023543" y="5284229"/>
            <a:ext cx="3748760"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AUTOMOCIÓN</a:t>
            </a:r>
            <a:endParaRPr/>
          </a:p>
        </p:txBody>
      </p:sp>
      <p:sp>
        <p:nvSpPr>
          <p:cNvPr id="263" name="Google Shape;263;p4"/>
          <p:cNvSpPr txBox="1"/>
          <p:nvPr/>
        </p:nvSpPr>
        <p:spPr>
          <a:xfrm>
            <a:off x="6480900" y="2050269"/>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67D3CD"/>
                </a:solidFill>
                <a:latin typeface="Arial"/>
                <a:ea typeface="Arial"/>
                <a:cs typeface="Arial"/>
                <a:sym typeface="Arial"/>
              </a:rPr>
              <a:t>02</a:t>
            </a:r>
            <a:endParaRPr/>
          </a:p>
        </p:txBody>
      </p:sp>
      <p:sp>
        <p:nvSpPr>
          <p:cNvPr id="264" name="Google Shape;264;p4"/>
          <p:cNvSpPr txBox="1"/>
          <p:nvPr/>
        </p:nvSpPr>
        <p:spPr>
          <a:xfrm>
            <a:off x="9284950" y="5284229"/>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DISPOSITIVOS MÉDICOS</a:t>
            </a:r>
            <a:endParaRPr/>
          </a:p>
        </p:txBody>
      </p:sp>
      <p:sp>
        <p:nvSpPr>
          <p:cNvPr id="265" name="Google Shape;265;p4"/>
          <p:cNvSpPr txBox="1"/>
          <p:nvPr/>
        </p:nvSpPr>
        <p:spPr>
          <a:xfrm>
            <a:off x="10715341" y="2050269"/>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675688"/>
                </a:solidFill>
                <a:latin typeface="Arial"/>
                <a:ea typeface="Arial"/>
                <a:cs typeface="Arial"/>
                <a:sym typeface="Arial"/>
              </a:rPr>
              <a:t>03</a:t>
            </a:r>
            <a:endParaRPr/>
          </a:p>
        </p:txBody>
      </p:sp>
      <p:sp>
        <p:nvSpPr>
          <p:cNvPr id="266" name="Google Shape;266;p4"/>
          <p:cNvSpPr txBox="1"/>
          <p:nvPr/>
        </p:nvSpPr>
        <p:spPr>
          <a:xfrm>
            <a:off x="5136847" y="6106797"/>
            <a:ext cx="3582957" cy="2813939"/>
          </a:xfrm>
          <a:prstGeom prst="rect">
            <a:avLst/>
          </a:prstGeom>
          <a:noFill/>
          <a:ln>
            <a:noFill/>
          </a:ln>
        </p:spPr>
        <p:txBody>
          <a:bodyPr anchorCtr="0" anchor="t" bIns="0" lIns="0" spcFirstLastPara="1" rIns="0" wrap="square" tIns="0">
            <a:spAutoFit/>
          </a:bodyPr>
          <a:lstStyle/>
          <a:p>
            <a:pPr indent="0" lvl="0" marL="0" marR="0" rtl="0" algn="ctr">
              <a:lnSpc>
                <a:spcPct val="149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En el sector automotriz para:</a:t>
            </a:r>
            <a:endParaRPr/>
          </a:p>
          <a:p>
            <a:pPr indent="0" lvl="0" marL="0" marR="0" rtl="0" algn="ctr">
              <a:lnSpc>
                <a:spcPct val="149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a:p>
            <a:pPr indent="0" lvl="0" marL="0" marR="0" rtl="0" algn="ctr">
              <a:lnSpc>
                <a:spcPct val="149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Sistemas de Navegación:</a:t>
            </a:r>
            <a:r>
              <a:rPr b="0" i="0" lang="en-US" sz="1700" u="none" cap="none" strike="noStrike">
                <a:solidFill>
                  <a:srgbClr val="FFFFFF"/>
                </a:solidFill>
                <a:latin typeface="Montserrat"/>
                <a:ea typeface="Montserrat"/>
                <a:cs typeface="Montserrat"/>
                <a:sym typeface="Montserrat"/>
              </a:rPr>
              <a:t> GPS y aplicaciones de mapas</a:t>
            </a:r>
            <a:endParaRPr/>
          </a:p>
          <a:p>
            <a:pPr indent="0" lvl="0" marL="0" marR="0" rtl="0" algn="ctr">
              <a:lnSpc>
                <a:spcPct val="149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Conectividad: </a:t>
            </a:r>
            <a:r>
              <a:rPr b="0" i="0" lang="en-US" sz="1700" u="none" cap="none" strike="noStrike">
                <a:solidFill>
                  <a:srgbClr val="FFFFFF"/>
                </a:solidFill>
                <a:latin typeface="Montserrat"/>
                <a:ea typeface="Montserrat"/>
                <a:cs typeface="Montserrat"/>
                <a:sym typeface="Montserrat"/>
              </a:rPr>
              <a:t>Integración con smartphones.</a:t>
            </a:r>
            <a:endParaRPr/>
          </a:p>
          <a:p>
            <a:pPr indent="0" lvl="0" marL="0" marR="0" rtl="0" algn="ctr">
              <a:lnSpc>
                <a:spcPct val="149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Seguridad: </a:t>
            </a:r>
            <a:r>
              <a:rPr b="0" i="0" lang="en-US" sz="1700" u="none" cap="none" strike="noStrike">
                <a:solidFill>
                  <a:srgbClr val="FFFFFF"/>
                </a:solidFill>
                <a:latin typeface="Montserrat"/>
                <a:ea typeface="Montserrat"/>
                <a:cs typeface="Montserrat"/>
                <a:sym typeface="Montserrat"/>
              </a:rPr>
              <a:t>Sistemas de control de estabilidad, asistencia al conductor,etc</a:t>
            </a:r>
            <a:endParaRPr/>
          </a:p>
        </p:txBody>
      </p:sp>
      <p:sp>
        <p:nvSpPr>
          <p:cNvPr id="267" name="Google Shape;267;p4"/>
          <p:cNvSpPr txBox="1"/>
          <p:nvPr/>
        </p:nvSpPr>
        <p:spPr>
          <a:xfrm>
            <a:off x="9186641" y="5890645"/>
            <a:ext cx="3637596" cy="3471500"/>
          </a:xfrm>
          <a:prstGeom prst="rect">
            <a:avLst/>
          </a:prstGeom>
          <a:noFill/>
          <a:ln>
            <a:noFill/>
          </a:ln>
        </p:spPr>
        <p:txBody>
          <a:bodyPr anchorCtr="0" anchor="t" bIns="0" lIns="0" spcFirstLastPara="1" rIns="0" wrap="square" tIns="0">
            <a:spAutoFit/>
          </a:bodyPr>
          <a:lstStyle/>
          <a:p>
            <a:pPr indent="0" lvl="0" marL="0" marR="0" rtl="0" algn="ctr">
              <a:lnSpc>
                <a:spcPct val="130060"/>
              </a:lnSpc>
              <a:spcBef>
                <a:spcPts val="0"/>
              </a:spcBef>
              <a:spcAft>
                <a:spcPts val="0"/>
              </a:spcAft>
              <a:buNone/>
            </a:pPr>
            <a:r>
              <a:rPr b="1" i="0" lang="en-US" sz="1660" u="none" cap="none" strike="noStrike">
                <a:solidFill>
                  <a:srgbClr val="FFFFFF"/>
                </a:solidFill>
                <a:latin typeface="Montserrat"/>
                <a:ea typeface="Montserrat"/>
                <a:cs typeface="Montserrat"/>
                <a:sym typeface="Montserrat"/>
              </a:rPr>
              <a:t>Monitores de Salud: </a:t>
            </a:r>
            <a:r>
              <a:rPr b="0" i="0" lang="en-US" sz="1660" u="none" cap="none" strike="noStrike">
                <a:solidFill>
                  <a:srgbClr val="FFFFFF"/>
                </a:solidFill>
                <a:latin typeface="Montserrat"/>
                <a:ea typeface="Montserrat"/>
                <a:cs typeface="Montserrat"/>
                <a:sym typeface="Montserrat"/>
              </a:rPr>
              <a:t>Dispositivos que supervisan constantemente parámetros vitales, como la frecuencia cardíaca y la presión arterial.</a:t>
            </a:r>
            <a:endParaRPr/>
          </a:p>
          <a:p>
            <a:pPr indent="0" lvl="0" marL="0" marR="0" rtl="0" algn="ctr">
              <a:lnSpc>
                <a:spcPct val="130060"/>
              </a:lnSpc>
              <a:spcBef>
                <a:spcPts val="0"/>
              </a:spcBef>
              <a:spcAft>
                <a:spcPts val="0"/>
              </a:spcAft>
              <a:buNone/>
            </a:pPr>
            <a:r>
              <a:t/>
            </a:r>
            <a:endParaRPr b="0" i="0" sz="1660" u="none" cap="none" strike="noStrike">
              <a:solidFill>
                <a:srgbClr val="FFFFFF"/>
              </a:solidFill>
              <a:latin typeface="Montserrat"/>
              <a:ea typeface="Montserrat"/>
              <a:cs typeface="Montserrat"/>
              <a:sym typeface="Montserrat"/>
            </a:endParaRPr>
          </a:p>
          <a:p>
            <a:pPr indent="0" lvl="0" marL="0" marR="0" rtl="0" algn="ctr">
              <a:lnSpc>
                <a:spcPct val="130060"/>
              </a:lnSpc>
              <a:spcBef>
                <a:spcPts val="0"/>
              </a:spcBef>
              <a:spcAft>
                <a:spcPts val="0"/>
              </a:spcAft>
              <a:buNone/>
            </a:pPr>
            <a:r>
              <a:rPr b="1" i="0" lang="en-US" sz="1660" u="none" cap="none" strike="noStrike">
                <a:solidFill>
                  <a:srgbClr val="FFFFFF"/>
                </a:solidFill>
                <a:latin typeface="Montserrat"/>
                <a:ea typeface="Montserrat"/>
                <a:cs typeface="Montserrat"/>
                <a:sym typeface="Montserrat"/>
              </a:rPr>
              <a:t>Interfaz de Usuario:</a:t>
            </a:r>
            <a:r>
              <a:rPr b="0" i="0" lang="en-US" sz="1660" u="none" cap="none" strike="noStrike">
                <a:solidFill>
                  <a:srgbClr val="FFFFFF"/>
                </a:solidFill>
                <a:latin typeface="Montserrat"/>
                <a:ea typeface="Montserrat"/>
                <a:cs typeface="Montserrat"/>
                <a:sym typeface="Montserrat"/>
              </a:rPr>
              <a:t> Los dispositivos a menudo incluyen pantallas táctiles que permiten a los médicos y pacientes interactuar con el sistema de manera intuitiva</a:t>
            </a:r>
            <a:endParaRPr/>
          </a:p>
          <a:p>
            <a:pPr indent="0" lvl="0" marL="0" marR="0" rtl="0" algn="ctr">
              <a:lnSpc>
                <a:spcPct val="130060"/>
              </a:lnSpc>
              <a:spcBef>
                <a:spcPts val="0"/>
              </a:spcBef>
              <a:spcAft>
                <a:spcPts val="0"/>
              </a:spcAft>
              <a:buNone/>
            </a:pPr>
            <a:r>
              <a:t/>
            </a:r>
            <a:endParaRPr b="0" i="0" sz="1660" u="none" cap="none" strike="noStrike">
              <a:solidFill>
                <a:srgbClr val="FFFFFF"/>
              </a:solidFill>
              <a:latin typeface="Montserrat"/>
              <a:ea typeface="Montserrat"/>
              <a:cs typeface="Montserrat"/>
              <a:sym typeface="Montserrat"/>
            </a:endParaRPr>
          </a:p>
        </p:txBody>
      </p:sp>
      <p:sp>
        <p:nvSpPr>
          <p:cNvPr id="268" name="Google Shape;268;p4"/>
          <p:cNvSpPr txBox="1"/>
          <p:nvPr/>
        </p:nvSpPr>
        <p:spPr>
          <a:xfrm>
            <a:off x="13337337" y="5669915"/>
            <a:ext cx="4413936" cy="35883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Hogares Inteligentes: </a:t>
            </a:r>
            <a:r>
              <a:rPr b="0" i="0" lang="en-US" sz="1700" u="none" cap="none" strike="noStrike">
                <a:solidFill>
                  <a:srgbClr val="FFFFFF"/>
                </a:solidFill>
                <a:latin typeface="Montserrat"/>
                <a:ea typeface="Montserrat"/>
                <a:cs typeface="Montserrat"/>
                <a:sym typeface="Montserrat"/>
              </a:rPr>
              <a:t>Dispositivos como termostatos inteligentes, cámaras de seguridad, y asistentes virtuales que gestionan la eficiencia energética, seguridad, y comodidad del hogar.</a:t>
            </a:r>
            <a:endParaRPr/>
          </a:p>
          <a:p>
            <a:pPr indent="0" lvl="0" marL="0" marR="0" rtl="0" algn="ctr">
              <a:lnSpc>
                <a:spcPct val="130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Ciudades Conectadas</a:t>
            </a:r>
            <a:r>
              <a:rPr b="0" i="0" lang="en-US" sz="1700" u="none" cap="none" strike="noStrike">
                <a:solidFill>
                  <a:srgbClr val="FFFFFF"/>
                </a:solidFill>
                <a:latin typeface="Montserrat"/>
                <a:ea typeface="Montserrat"/>
                <a:cs typeface="Montserrat"/>
                <a:sym typeface="Montserrat"/>
              </a:rPr>
              <a:t>: Sistemas de gestión del tráfico, monitorización ambiental, y servicios públicos que utilizan sensores y dispositivos conectados para mejorar la infraestructura urbana.</a:t>
            </a:r>
            <a:endParaRPr/>
          </a:p>
          <a:p>
            <a:pPr indent="0" lvl="0" marL="0" marR="0" rtl="0" algn="ctr">
              <a:lnSpc>
                <a:spcPct val="130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pic>
        <p:nvPicPr>
          <p:cNvPr id="269" name="Google Shape;269;p4"/>
          <p:cNvPicPr preferRelativeResize="0"/>
          <p:nvPr/>
        </p:nvPicPr>
        <p:blipFill>
          <a:blip r:embed="rId3">
            <a:alphaModFix/>
          </a:blip>
          <a:stretch>
            <a:fillRect/>
          </a:stretch>
        </p:blipFill>
        <p:spPr>
          <a:xfrm>
            <a:off x="1987988" y="2739713"/>
            <a:ext cx="1378575" cy="1378575"/>
          </a:xfrm>
          <a:prstGeom prst="rect">
            <a:avLst/>
          </a:prstGeom>
          <a:noFill/>
          <a:ln>
            <a:noFill/>
          </a:ln>
        </p:spPr>
      </p:pic>
      <p:pic>
        <p:nvPicPr>
          <p:cNvPr id="270" name="Google Shape;270;p4"/>
          <p:cNvPicPr preferRelativeResize="0"/>
          <p:nvPr/>
        </p:nvPicPr>
        <p:blipFill>
          <a:blip r:embed="rId4">
            <a:alphaModFix/>
          </a:blip>
          <a:stretch>
            <a:fillRect/>
          </a:stretch>
        </p:blipFill>
        <p:spPr>
          <a:xfrm>
            <a:off x="6067938" y="2701000"/>
            <a:ext cx="1406125" cy="1406125"/>
          </a:xfrm>
          <a:prstGeom prst="rect">
            <a:avLst/>
          </a:prstGeom>
          <a:noFill/>
          <a:ln>
            <a:noFill/>
          </a:ln>
        </p:spPr>
      </p:pic>
      <p:pic>
        <p:nvPicPr>
          <p:cNvPr id="271" name="Google Shape;271;p4"/>
          <p:cNvPicPr preferRelativeResize="0"/>
          <p:nvPr/>
        </p:nvPicPr>
        <p:blipFill>
          <a:blip r:embed="rId5">
            <a:alphaModFix/>
          </a:blip>
          <a:stretch>
            <a:fillRect/>
          </a:stretch>
        </p:blipFill>
        <p:spPr>
          <a:xfrm>
            <a:off x="10396650" y="2701000"/>
            <a:ext cx="1406100" cy="1406100"/>
          </a:xfrm>
          <a:prstGeom prst="rect">
            <a:avLst/>
          </a:prstGeom>
          <a:noFill/>
          <a:ln>
            <a:noFill/>
          </a:ln>
        </p:spPr>
      </p:pic>
      <p:pic>
        <p:nvPicPr>
          <p:cNvPr id="272" name="Google Shape;272;p4"/>
          <p:cNvPicPr preferRelativeResize="0"/>
          <p:nvPr/>
        </p:nvPicPr>
        <p:blipFill>
          <a:blip r:embed="rId6">
            <a:alphaModFix/>
          </a:blip>
          <a:stretch>
            <a:fillRect/>
          </a:stretch>
        </p:blipFill>
        <p:spPr>
          <a:xfrm>
            <a:off x="14489450" y="2725962"/>
            <a:ext cx="1406100" cy="1406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76" name="Shape 276"/>
        <p:cNvGrpSpPr/>
        <p:nvPr/>
      </p:nvGrpSpPr>
      <p:grpSpPr>
        <a:xfrm>
          <a:off x="0" y="0"/>
          <a:ext cx="0" cy="0"/>
          <a:chOff x="0" y="0"/>
          <a:chExt cx="0" cy="0"/>
        </a:xfrm>
      </p:grpSpPr>
      <p:grpSp>
        <p:nvGrpSpPr>
          <p:cNvPr id="277" name="Google Shape;277;p5"/>
          <p:cNvGrpSpPr/>
          <p:nvPr/>
        </p:nvGrpSpPr>
        <p:grpSpPr>
          <a:xfrm>
            <a:off x="8390879" y="2255701"/>
            <a:ext cx="8754178" cy="1842377"/>
            <a:chOff x="0" y="-19050"/>
            <a:chExt cx="2305612" cy="485232"/>
          </a:xfrm>
        </p:grpSpPr>
        <p:sp>
          <p:nvSpPr>
            <p:cNvPr id="278" name="Google Shape;278;p5"/>
            <p:cNvSpPr/>
            <p:nvPr/>
          </p:nvSpPr>
          <p:spPr>
            <a:xfrm>
              <a:off x="0" y="0"/>
              <a:ext cx="2305612" cy="466182"/>
            </a:xfrm>
            <a:custGeom>
              <a:rect b="b" l="l" r="r" t="t"/>
              <a:pathLst>
                <a:path extrusionOk="0" h="466182" w="2305612">
                  <a:moveTo>
                    <a:pt x="44219" y="0"/>
                  </a:moveTo>
                  <a:lnTo>
                    <a:pt x="2261394" y="0"/>
                  </a:lnTo>
                  <a:cubicBezTo>
                    <a:pt x="2273121" y="0"/>
                    <a:pt x="2284368" y="4659"/>
                    <a:pt x="2292661" y="12951"/>
                  </a:cubicBezTo>
                  <a:cubicBezTo>
                    <a:pt x="2300953" y="21244"/>
                    <a:pt x="2305612" y="32491"/>
                    <a:pt x="2305612" y="44219"/>
                  </a:cubicBezTo>
                  <a:lnTo>
                    <a:pt x="2305612" y="421963"/>
                  </a:lnTo>
                  <a:cubicBezTo>
                    <a:pt x="2305612" y="446385"/>
                    <a:pt x="2285815" y="466182"/>
                    <a:pt x="2261394" y="466182"/>
                  </a:cubicBezTo>
                  <a:lnTo>
                    <a:pt x="44219" y="466182"/>
                  </a:lnTo>
                  <a:cubicBezTo>
                    <a:pt x="19797" y="466182"/>
                    <a:pt x="0" y="446385"/>
                    <a:pt x="0" y="421963"/>
                  </a:cubicBezTo>
                  <a:lnTo>
                    <a:pt x="0" y="44219"/>
                  </a:lnTo>
                  <a:cubicBezTo>
                    <a:pt x="0" y="32491"/>
                    <a:pt x="4659" y="21244"/>
                    <a:pt x="12951" y="12951"/>
                  </a:cubicBezTo>
                  <a:cubicBezTo>
                    <a:pt x="21244" y="4659"/>
                    <a:pt x="32491" y="0"/>
                    <a:pt x="44219"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txBox="1"/>
            <p:nvPr/>
          </p:nvSpPr>
          <p:spPr>
            <a:xfrm>
              <a:off x="0" y="-19050"/>
              <a:ext cx="2305612" cy="48523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0" name="Google Shape;280;p5"/>
          <p:cNvGrpSpPr/>
          <p:nvPr/>
        </p:nvGrpSpPr>
        <p:grpSpPr>
          <a:xfrm>
            <a:off x="1043027" y="3391180"/>
            <a:ext cx="6459672" cy="2384117"/>
            <a:chOff x="0" y="-19050"/>
            <a:chExt cx="1701313" cy="627916"/>
          </a:xfrm>
        </p:grpSpPr>
        <p:sp>
          <p:nvSpPr>
            <p:cNvPr id="281" name="Google Shape;281;p5"/>
            <p:cNvSpPr/>
            <p:nvPr/>
          </p:nvSpPr>
          <p:spPr>
            <a:xfrm>
              <a:off x="0" y="0"/>
              <a:ext cx="1701313" cy="608866"/>
            </a:xfrm>
            <a:custGeom>
              <a:rect b="b" l="l" r="r" t="t"/>
              <a:pathLst>
                <a:path extrusionOk="0" h="608866" w="1701313">
                  <a:moveTo>
                    <a:pt x="59925" y="0"/>
                  </a:moveTo>
                  <a:lnTo>
                    <a:pt x="1641388" y="0"/>
                  </a:lnTo>
                  <a:cubicBezTo>
                    <a:pt x="1674483" y="0"/>
                    <a:pt x="1701313" y="26829"/>
                    <a:pt x="1701313" y="59925"/>
                  </a:cubicBezTo>
                  <a:lnTo>
                    <a:pt x="1701313" y="548941"/>
                  </a:lnTo>
                  <a:cubicBezTo>
                    <a:pt x="1701313" y="564834"/>
                    <a:pt x="1694999" y="580076"/>
                    <a:pt x="1683761" y="591314"/>
                  </a:cubicBezTo>
                  <a:cubicBezTo>
                    <a:pt x="1672523" y="602552"/>
                    <a:pt x="1657281" y="608866"/>
                    <a:pt x="1641388" y="608866"/>
                  </a:cubicBezTo>
                  <a:lnTo>
                    <a:pt x="59925" y="608866"/>
                  </a:lnTo>
                  <a:cubicBezTo>
                    <a:pt x="26829" y="608866"/>
                    <a:pt x="0" y="582036"/>
                    <a:pt x="0" y="548941"/>
                  </a:cubicBezTo>
                  <a:lnTo>
                    <a:pt x="0" y="59925"/>
                  </a:lnTo>
                  <a:cubicBezTo>
                    <a:pt x="0" y="44032"/>
                    <a:pt x="6314" y="28790"/>
                    <a:pt x="17552" y="17552"/>
                  </a:cubicBezTo>
                  <a:cubicBezTo>
                    <a:pt x="28790" y="6314"/>
                    <a:pt x="44032" y="0"/>
                    <a:pt x="59925"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txBox="1"/>
            <p:nvPr/>
          </p:nvSpPr>
          <p:spPr>
            <a:xfrm>
              <a:off x="0" y="-19050"/>
              <a:ext cx="1701313"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3" name="Google Shape;283;p5"/>
          <p:cNvGrpSpPr/>
          <p:nvPr/>
        </p:nvGrpSpPr>
        <p:grpSpPr>
          <a:xfrm>
            <a:off x="1239988" y="6165465"/>
            <a:ext cx="6262711" cy="2384117"/>
            <a:chOff x="0" y="-19050"/>
            <a:chExt cx="1649438" cy="627916"/>
          </a:xfrm>
        </p:grpSpPr>
        <p:sp>
          <p:nvSpPr>
            <p:cNvPr id="284" name="Google Shape;284;p5"/>
            <p:cNvSpPr/>
            <p:nvPr/>
          </p:nvSpPr>
          <p:spPr>
            <a:xfrm>
              <a:off x="0" y="0"/>
              <a:ext cx="1649438" cy="608866"/>
            </a:xfrm>
            <a:custGeom>
              <a:rect b="b" l="l" r="r" t="t"/>
              <a:pathLst>
                <a:path extrusionOk="0" h="608866" w="1649438">
                  <a:moveTo>
                    <a:pt x="61810" y="0"/>
                  </a:moveTo>
                  <a:lnTo>
                    <a:pt x="1587629" y="0"/>
                  </a:lnTo>
                  <a:cubicBezTo>
                    <a:pt x="1604022" y="0"/>
                    <a:pt x="1619743" y="6512"/>
                    <a:pt x="1631335" y="18104"/>
                  </a:cubicBezTo>
                  <a:cubicBezTo>
                    <a:pt x="1642926" y="29695"/>
                    <a:pt x="1649438" y="45417"/>
                    <a:pt x="1649438" y="61810"/>
                  </a:cubicBezTo>
                  <a:lnTo>
                    <a:pt x="1649438" y="547056"/>
                  </a:lnTo>
                  <a:cubicBezTo>
                    <a:pt x="1649438" y="563449"/>
                    <a:pt x="1642926" y="579171"/>
                    <a:pt x="1631335" y="590762"/>
                  </a:cubicBezTo>
                  <a:cubicBezTo>
                    <a:pt x="1619743" y="602354"/>
                    <a:pt x="1604022" y="608866"/>
                    <a:pt x="1587629" y="608866"/>
                  </a:cubicBezTo>
                  <a:lnTo>
                    <a:pt x="61810" y="608866"/>
                  </a:lnTo>
                  <a:cubicBezTo>
                    <a:pt x="45417" y="608866"/>
                    <a:pt x="29695" y="602354"/>
                    <a:pt x="18104" y="590762"/>
                  </a:cubicBezTo>
                  <a:cubicBezTo>
                    <a:pt x="6512" y="579171"/>
                    <a:pt x="0" y="563449"/>
                    <a:pt x="0" y="547056"/>
                  </a:cubicBezTo>
                  <a:lnTo>
                    <a:pt x="0" y="61810"/>
                  </a:lnTo>
                  <a:cubicBezTo>
                    <a:pt x="0" y="45417"/>
                    <a:pt x="6512" y="29695"/>
                    <a:pt x="18104" y="18104"/>
                  </a:cubicBezTo>
                  <a:cubicBezTo>
                    <a:pt x="29695" y="6512"/>
                    <a:pt x="45417" y="0"/>
                    <a:pt x="61810"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txBox="1"/>
            <p:nvPr/>
          </p:nvSpPr>
          <p:spPr>
            <a:xfrm>
              <a:off x="0" y="-19050"/>
              <a:ext cx="1649438"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6" name="Google Shape;286;p5"/>
          <p:cNvGrpSpPr/>
          <p:nvPr/>
        </p:nvGrpSpPr>
        <p:grpSpPr>
          <a:xfrm>
            <a:off x="11568392" y="4642535"/>
            <a:ext cx="6029855" cy="3602849"/>
            <a:chOff x="0" y="-19050"/>
            <a:chExt cx="1588110" cy="948899"/>
          </a:xfrm>
        </p:grpSpPr>
        <p:sp>
          <p:nvSpPr>
            <p:cNvPr id="287" name="Google Shape;287;p5"/>
            <p:cNvSpPr/>
            <p:nvPr/>
          </p:nvSpPr>
          <p:spPr>
            <a:xfrm>
              <a:off x="0" y="0"/>
              <a:ext cx="1588110" cy="929849"/>
            </a:xfrm>
            <a:custGeom>
              <a:rect b="b" l="l" r="r" t="t"/>
              <a:pathLst>
                <a:path extrusionOk="0" h="929849" w="1588110">
                  <a:moveTo>
                    <a:pt x="64197" y="0"/>
                  </a:moveTo>
                  <a:lnTo>
                    <a:pt x="1523913" y="0"/>
                  </a:lnTo>
                  <a:cubicBezTo>
                    <a:pt x="1540939" y="0"/>
                    <a:pt x="1557268" y="6764"/>
                    <a:pt x="1569307" y="18803"/>
                  </a:cubicBezTo>
                  <a:cubicBezTo>
                    <a:pt x="1581346" y="30842"/>
                    <a:pt x="1588110" y="47171"/>
                    <a:pt x="1588110" y="64197"/>
                  </a:cubicBezTo>
                  <a:lnTo>
                    <a:pt x="1588110" y="865652"/>
                  </a:lnTo>
                  <a:cubicBezTo>
                    <a:pt x="1588110" y="882678"/>
                    <a:pt x="1581346" y="899007"/>
                    <a:pt x="1569307" y="911046"/>
                  </a:cubicBezTo>
                  <a:cubicBezTo>
                    <a:pt x="1557268" y="923085"/>
                    <a:pt x="1540939" y="929849"/>
                    <a:pt x="1523913" y="929849"/>
                  </a:cubicBezTo>
                  <a:lnTo>
                    <a:pt x="64197" y="929849"/>
                  </a:lnTo>
                  <a:cubicBezTo>
                    <a:pt x="47171" y="929849"/>
                    <a:pt x="30842" y="923085"/>
                    <a:pt x="18803" y="911046"/>
                  </a:cubicBezTo>
                  <a:cubicBezTo>
                    <a:pt x="6764" y="899007"/>
                    <a:pt x="0" y="882678"/>
                    <a:pt x="0" y="865652"/>
                  </a:cubicBezTo>
                  <a:lnTo>
                    <a:pt x="0" y="64197"/>
                  </a:lnTo>
                  <a:cubicBezTo>
                    <a:pt x="0" y="47171"/>
                    <a:pt x="6764" y="30842"/>
                    <a:pt x="18803" y="18803"/>
                  </a:cubicBezTo>
                  <a:cubicBezTo>
                    <a:pt x="30842" y="6764"/>
                    <a:pt x="47171" y="0"/>
                    <a:pt x="64197"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txBox="1"/>
            <p:nvPr/>
          </p:nvSpPr>
          <p:spPr>
            <a:xfrm>
              <a:off x="0" y="-19050"/>
              <a:ext cx="1588110" cy="94889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9" name="Google Shape;289;p5"/>
          <p:cNvSpPr/>
          <p:nvPr/>
        </p:nvSpPr>
        <p:spPr>
          <a:xfrm>
            <a:off x="8198025" y="5058194"/>
            <a:ext cx="2220529" cy="2220529"/>
          </a:xfrm>
          <a:custGeom>
            <a:rect b="b" l="l" r="r" t="t"/>
            <a:pathLst>
              <a:path extrusionOk="0" h="2220529" w="2220529">
                <a:moveTo>
                  <a:pt x="0" y="0"/>
                </a:moveTo>
                <a:lnTo>
                  <a:pt x="2220529" y="0"/>
                </a:lnTo>
                <a:lnTo>
                  <a:pt x="2220529" y="2220530"/>
                </a:lnTo>
                <a:lnTo>
                  <a:pt x="0" y="2220530"/>
                </a:lnTo>
                <a:lnTo>
                  <a:pt x="0" y="0"/>
                </a:lnTo>
                <a:close/>
              </a:path>
            </a:pathLst>
          </a:custGeom>
          <a:blipFill rotWithShape="1">
            <a:blip r:embed="rId3">
              <a:alphaModFix/>
            </a:blip>
            <a:stretch>
              <a:fillRect b="0" l="0" r="0" t="0"/>
            </a:stretch>
          </a:blipFill>
          <a:ln>
            <a:noFill/>
          </a:ln>
        </p:spPr>
      </p:sp>
      <p:sp>
        <p:nvSpPr>
          <p:cNvPr id="290" name="Google Shape;290;p5"/>
          <p:cNvSpPr txBox="1"/>
          <p:nvPr/>
        </p:nvSpPr>
        <p:spPr>
          <a:xfrm>
            <a:off x="1043027" y="812385"/>
            <a:ext cx="8696214" cy="1527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SISTEMA OPERATIVO MÓVIL (</a:t>
            </a:r>
            <a:r>
              <a:rPr b="0" i="0" lang="en-US" sz="5000" u="none" cap="none" strike="noStrike">
                <a:solidFill>
                  <a:srgbClr val="ACFDDB"/>
                </a:solidFill>
                <a:latin typeface="Arial"/>
                <a:ea typeface="Arial"/>
                <a:cs typeface="Arial"/>
                <a:sym typeface="Arial"/>
              </a:rPr>
              <a:t>ANDROID</a:t>
            </a:r>
            <a:r>
              <a:rPr b="0" i="0" lang="en-US" sz="5000" u="none" cap="none" strike="noStrike">
                <a:solidFill>
                  <a:srgbClr val="FFFFFF"/>
                </a:solidFill>
                <a:latin typeface="Arial"/>
                <a:ea typeface="Arial"/>
                <a:cs typeface="Arial"/>
                <a:sym typeface="Arial"/>
              </a:rPr>
              <a:t>)</a:t>
            </a:r>
            <a:endParaRPr/>
          </a:p>
        </p:txBody>
      </p:sp>
      <p:sp>
        <p:nvSpPr>
          <p:cNvPr id="291" name="Google Shape;291;p5"/>
          <p:cNvSpPr txBox="1"/>
          <p:nvPr/>
        </p:nvSpPr>
        <p:spPr>
          <a:xfrm>
            <a:off x="8581914" y="2577645"/>
            <a:ext cx="8208000" cy="143310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900" u="none" cap="none" strike="noStrike">
                <a:solidFill>
                  <a:srgbClr val="FFFFFF"/>
                </a:solidFill>
                <a:latin typeface="Montserrat"/>
                <a:ea typeface="Montserrat"/>
                <a:cs typeface="Montserrat"/>
                <a:sym typeface="Montserrat"/>
              </a:rPr>
              <a:t>Android fue lanzado en 2008 por Google y rápidamente se convirtió en el </a:t>
            </a:r>
            <a:r>
              <a:rPr b="0" i="0" lang="en-US" sz="1900" u="none" cap="none" strike="noStrike">
                <a:solidFill>
                  <a:srgbClr val="ACFDDB"/>
                </a:solidFill>
                <a:latin typeface="Montserrat"/>
                <a:ea typeface="Montserrat"/>
                <a:cs typeface="Montserrat"/>
                <a:sym typeface="Montserrat"/>
              </a:rPr>
              <a:t>sistema operativo</a:t>
            </a:r>
            <a:r>
              <a:rPr b="0" i="0" lang="en-US" sz="1900" u="none" cap="none" strike="noStrike">
                <a:solidFill>
                  <a:srgbClr val="FFFFFF"/>
                </a:solidFill>
                <a:latin typeface="Montserrat"/>
                <a:ea typeface="Montserrat"/>
                <a:cs typeface="Montserrat"/>
                <a:sym typeface="Montserrat"/>
              </a:rPr>
              <a:t> móvil más utilizado a nivel mundial, impulsado por su naturaleza de código abierto y su amplia variedad de dispositivos que lo utilizan.</a:t>
            </a:r>
            <a:endParaRPr/>
          </a:p>
        </p:txBody>
      </p:sp>
      <p:sp>
        <p:nvSpPr>
          <p:cNvPr id="292" name="Google Shape;292;p5"/>
          <p:cNvSpPr txBox="1"/>
          <p:nvPr/>
        </p:nvSpPr>
        <p:spPr>
          <a:xfrm>
            <a:off x="2804985" y="3841083"/>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Kernel</a:t>
            </a:r>
            <a:endParaRPr/>
          </a:p>
        </p:txBody>
      </p:sp>
      <p:sp>
        <p:nvSpPr>
          <p:cNvPr id="293" name="Google Shape;293;p5"/>
          <p:cNvSpPr txBox="1"/>
          <p:nvPr/>
        </p:nvSpPr>
        <p:spPr>
          <a:xfrm>
            <a:off x="2804985" y="4236225"/>
            <a:ext cx="4390800" cy="1422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Se basa en el núcleo de </a:t>
            </a:r>
            <a:r>
              <a:rPr b="0" i="0" lang="en-US" sz="1400" u="none" cap="none" strike="noStrike">
                <a:solidFill>
                  <a:srgbClr val="ACFDDB"/>
                </a:solidFill>
                <a:latin typeface="Open Sans"/>
                <a:ea typeface="Open Sans"/>
                <a:cs typeface="Open Sans"/>
                <a:sym typeface="Open Sans"/>
              </a:rPr>
              <a:t>Linux</a:t>
            </a:r>
            <a:r>
              <a:rPr b="0" i="0" lang="en-US" sz="1400" u="none" cap="none" strike="noStrike">
                <a:solidFill>
                  <a:srgbClr val="FFFFFF"/>
                </a:solidFill>
                <a:latin typeface="Open Sans"/>
                <a:ea typeface="Open Sans"/>
                <a:cs typeface="Open Sans"/>
                <a:sym typeface="Open Sans"/>
              </a:rPr>
              <a:t>, que es responsable de gestionar el hardware, los procesos, la memoria y la seguridad del sistema. Esta base proporciona una sólida estabilidad y seguridad, que es crucial para un sistema operativo móvil.</a:t>
            </a:r>
            <a:endParaRPr/>
          </a:p>
        </p:txBody>
      </p:sp>
      <p:sp>
        <p:nvSpPr>
          <p:cNvPr id="294" name="Google Shape;294;p5"/>
          <p:cNvSpPr txBox="1"/>
          <p:nvPr/>
        </p:nvSpPr>
        <p:spPr>
          <a:xfrm>
            <a:off x="2804985" y="6386768"/>
            <a:ext cx="43911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Bibliotecas</a:t>
            </a:r>
            <a:endParaRPr/>
          </a:p>
        </p:txBody>
      </p:sp>
      <p:sp>
        <p:nvSpPr>
          <p:cNvPr id="295" name="Google Shape;295;p5"/>
          <p:cNvSpPr txBox="1"/>
          <p:nvPr/>
        </p:nvSpPr>
        <p:spPr>
          <a:xfrm>
            <a:off x="2804985" y="6689150"/>
            <a:ext cx="4390800" cy="1723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Android utiliza bibliotecas escritas en C++ y Java, que ofrecen una serie de API (Interfaces de Programación de Aplicaciones) que los desarrolladores pueden utilizar para crear aplicaciones que aprovechen las características del hardware del dispositivo.</a:t>
            </a:r>
            <a:endParaRPr/>
          </a:p>
        </p:txBody>
      </p:sp>
      <p:sp>
        <p:nvSpPr>
          <p:cNvPr id="296" name="Google Shape;296;p5"/>
          <p:cNvSpPr txBox="1"/>
          <p:nvPr/>
        </p:nvSpPr>
        <p:spPr>
          <a:xfrm>
            <a:off x="12829788" y="5106031"/>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Herramientas</a:t>
            </a:r>
            <a:endParaRPr/>
          </a:p>
        </p:txBody>
      </p:sp>
      <p:sp>
        <p:nvSpPr>
          <p:cNvPr id="297" name="Google Shape;297;p5"/>
          <p:cNvSpPr txBox="1"/>
          <p:nvPr/>
        </p:nvSpPr>
        <p:spPr>
          <a:xfrm>
            <a:off x="12829788" y="5577372"/>
            <a:ext cx="4390938" cy="123126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Android Studio es el entorno de desarrollo integrado (IDE) oficial, y Gradle es el sistema de automatización de compilación utilizado para gestionar las dependencias y el proceso de construcción de aplicaciones.</a:t>
            </a:r>
            <a:endParaRPr/>
          </a:p>
        </p:txBody>
      </p:sp>
      <p:sp>
        <p:nvSpPr>
          <p:cNvPr id="298" name="Google Shape;298;p5"/>
          <p:cNvSpPr txBox="1"/>
          <p:nvPr/>
        </p:nvSpPr>
        <p:spPr>
          <a:xfrm>
            <a:off x="12829788" y="7027712"/>
            <a:ext cx="4390938" cy="9836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 Kotlin y Java son los principales </a:t>
            </a:r>
            <a:r>
              <a:rPr b="0" i="0" lang="en-US" sz="1400" u="none" cap="none" strike="noStrike">
                <a:solidFill>
                  <a:srgbClr val="67D3CD"/>
                </a:solidFill>
                <a:latin typeface="Open Sans"/>
                <a:ea typeface="Open Sans"/>
                <a:cs typeface="Open Sans"/>
                <a:sym typeface="Open Sans"/>
              </a:rPr>
              <a:t>lenguajes </a:t>
            </a:r>
            <a:r>
              <a:rPr b="0" i="0" lang="en-US" sz="1400" u="none" cap="none" strike="noStrike">
                <a:solidFill>
                  <a:srgbClr val="FFFFFF"/>
                </a:solidFill>
                <a:latin typeface="Open Sans"/>
                <a:ea typeface="Open Sans"/>
                <a:cs typeface="Open Sans"/>
                <a:sym typeface="Open Sans"/>
              </a:rPr>
              <a:t>de programación utilizados en el desarrollo de aplicaciones para Android. Kotlin, en particular, ha ganado popularidad por su concisión y seguridad.</a:t>
            </a:r>
            <a:endParaRPr/>
          </a:p>
        </p:txBody>
      </p:sp>
      <p:pic>
        <p:nvPicPr>
          <p:cNvPr id="299" name="Google Shape;299;p5"/>
          <p:cNvPicPr preferRelativeResize="0"/>
          <p:nvPr/>
        </p:nvPicPr>
        <p:blipFill>
          <a:blip r:embed="rId4">
            <a:alphaModFix/>
          </a:blip>
          <a:stretch>
            <a:fillRect/>
          </a:stretch>
        </p:blipFill>
        <p:spPr>
          <a:xfrm>
            <a:off x="1043020" y="3928099"/>
            <a:ext cx="1527174" cy="1527174"/>
          </a:xfrm>
          <a:prstGeom prst="rect">
            <a:avLst/>
          </a:prstGeom>
          <a:noFill/>
          <a:ln>
            <a:noFill/>
          </a:ln>
        </p:spPr>
      </p:pic>
      <p:pic>
        <p:nvPicPr>
          <p:cNvPr id="300" name="Google Shape;300;p5"/>
          <p:cNvPicPr preferRelativeResize="0"/>
          <p:nvPr/>
        </p:nvPicPr>
        <p:blipFill>
          <a:blip r:embed="rId5">
            <a:alphaModFix/>
          </a:blip>
          <a:stretch>
            <a:fillRect/>
          </a:stretch>
        </p:blipFill>
        <p:spPr>
          <a:xfrm>
            <a:off x="742001" y="6593948"/>
            <a:ext cx="1527174" cy="1527174"/>
          </a:xfrm>
          <a:prstGeom prst="rect">
            <a:avLst/>
          </a:prstGeom>
          <a:noFill/>
          <a:ln>
            <a:noFill/>
          </a:ln>
        </p:spPr>
      </p:pic>
      <p:pic>
        <p:nvPicPr>
          <p:cNvPr id="301" name="Google Shape;301;p5"/>
          <p:cNvPicPr preferRelativeResize="0"/>
          <p:nvPr/>
        </p:nvPicPr>
        <p:blipFill>
          <a:blip r:embed="rId6">
            <a:alphaModFix/>
          </a:blip>
          <a:stretch>
            <a:fillRect/>
          </a:stretch>
        </p:blipFill>
        <p:spPr>
          <a:xfrm>
            <a:off x="10888946" y="5678775"/>
            <a:ext cx="1723800" cy="1723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05" name="Shape 305"/>
        <p:cNvGrpSpPr/>
        <p:nvPr/>
      </p:nvGrpSpPr>
      <p:grpSpPr>
        <a:xfrm>
          <a:off x="0" y="0"/>
          <a:ext cx="0" cy="0"/>
          <a:chOff x="0" y="0"/>
          <a:chExt cx="0" cy="0"/>
        </a:xfrm>
      </p:grpSpPr>
      <p:grpSp>
        <p:nvGrpSpPr>
          <p:cNvPr id="306" name="Google Shape;306;p6"/>
          <p:cNvGrpSpPr/>
          <p:nvPr/>
        </p:nvGrpSpPr>
        <p:grpSpPr>
          <a:xfrm>
            <a:off x="9144000" y="1812829"/>
            <a:ext cx="8754121" cy="1842365"/>
            <a:chOff x="0" y="-19050"/>
            <a:chExt cx="2305612" cy="485232"/>
          </a:xfrm>
        </p:grpSpPr>
        <p:sp>
          <p:nvSpPr>
            <p:cNvPr id="307" name="Google Shape;307;p6"/>
            <p:cNvSpPr/>
            <p:nvPr/>
          </p:nvSpPr>
          <p:spPr>
            <a:xfrm>
              <a:off x="0" y="0"/>
              <a:ext cx="2305612" cy="466182"/>
            </a:xfrm>
            <a:custGeom>
              <a:rect b="b" l="l" r="r" t="t"/>
              <a:pathLst>
                <a:path extrusionOk="0" h="466182" w="2305612">
                  <a:moveTo>
                    <a:pt x="44219" y="0"/>
                  </a:moveTo>
                  <a:lnTo>
                    <a:pt x="2261394" y="0"/>
                  </a:lnTo>
                  <a:cubicBezTo>
                    <a:pt x="2273121" y="0"/>
                    <a:pt x="2284368" y="4659"/>
                    <a:pt x="2292661" y="12951"/>
                  </a:cubicBezTo>
                  <a:cubicBezTo>
                    <a:pt x="2300953" y="21244"/>
                    <a:pt x="2305612" y="32491"/>
                    <a:pt x="2305612" y="44219"/>
                  </a:cubicBezTo>
                  <a:lnTo>
                    <a:pt x="2305612" y="421963"/>
                  </a:lnTo>
                  <a:cubicBezTo>
                    <a:pt x="2305612" y="446385"/>
                    <a:pt x="2285815" y="466182"/>
                    <a:pt x="2261394" y="466182"/>
                  </a:cubicBezTo>
                  <a:lnTo>
                    <a:pt x="44219" y="466182"/>
                  </a:lnTo>
                  <a:cubicBezTo>
                    <a:pt x="19797" y="466182"/>
                    <a:pt x="0" y="446385"/>
                    <a:pt x="0" y="421963"/>
                  </a:cubicBezTo>
                  <a:lnTo>
                    <a:pt x="0" y="44219"/>
                  </a:lnTo>
                  <a:cubicBezTo>
                    <a:pt x="0" y="32491"/>
                    <a:pt x="4659" y="21244"/>
                    <a:pt x="12951" y="12951"/>
                  </a:cubicBezTo>
                  <a:cubicBezTo>
                    <a:pt x="21244" y="4659"/>
                    <a:pt x="32491" y="0"/>
                    <a:pt x="44219"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txBox="1"/>
            <p:nvPr/>
          </p:nvSpPr>
          <p:spPr>
            <a:xfrm>
              <a:off x="0" y="-19050"/>
              <a:ext cx="2305612" cy="48523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9" name="Google Shape;309;p6"/>
          <p:cNvGrpSpPr/>
          <p:nvPr/>
        </p:nvGrpSpPr>
        <p:grpSpPr>
          <a:xfrm>
            <a:off x="1043027" y="3391180"/>
            <a:ext cx="7390943" cy="2384117"/>
            <a:chOff x="0" y="-19050"/>
            <a:chExt cx="1946586" cy="627916"/>
          </a:xfrm>
        </p:grpSpPr>
        <p:sp>
          <p:nvSpPr>
            <p:cNvPr id="310" name="Google Shape;310;p6"/>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2" name="Google Shape;312;p6"/>
          <p:cNvSpPr txBox="1"/>
          <p:nvPr/>
        </p:nvSpPr>
        <p:spPr>
          <a:xfrm>
            <a:off x="1028700" y="1019175"/>
            <a:ext cx="8696214" cy="1527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SISTEMA OPERATIVO MÓVIL (</a:t>
            </a:r>
            <a:r>
              <a:rPr b="0" i="0" lang="en-US" sz="5000" u="none" cap="none" strike="noStrike">
                <a:solidFill>
                  <a:srgbClr val="ACFDDB"/>
                </a:solidFill>
                <a:latin typeface="Arial"/>
                <a:ea typeface="Arial"/>
                <a:cs typeface="Arial"/>
                <a:sym typeface="Arial"/>
              </a:rPr>
              <a:t>IOS</a:t>
            </a:r>
            <a:r>
              <a:rPr b="0" i="0" lang="en-US" sz="5000" u="none" cap="none" strike="noStrike">
                <a:solidFill>
                  <a:srgbClr val="FFFFFF"/>
                </a:solidFill>
                <a:latin typeface="Arial"/>
                <a:ea typeface="Arial"/>
                <a:cs typeface="Arial"/>
                <a:sym typeface="Arial"/>
              </a:rPr>
              <a:t>)</a:t>
            </a:r>
            <a:endParaRPr/>
          </a:p>
        </p:txBody>
      </p:sp>
      <p:sp>
        <p:nvSpPr>
          <p:cNvPr id="313" name="Google Shape;313;p6"/>
          <p:cNvSpPr txBox="1"/>
          <p:nvPr/>
        </p:nvSpPr>
        <p:spPr>
          <a:xfrm>
            <a:off x="9335036" y="2134773"/>
            <a:ext cx="8208117" cy="121412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900" u="none" cap="none" strike="noStrike">
                <a:solidFill>
                  <a:srgbClr val="FFFFFF"/>
                </a:solidFill>
                <a:latin typeface="Montserrat"/>
                <a:ea typeface="Montserrat"/>
                <a:cs typeface="Montserrat"/>
                <a:sym typeface="Montserrat"/>
              </a:rPr>
              <a:t>IOS fue introducido en 2007 con el lanzamiento del iPhone, desarrollado por </a:t>
            </a:r>
            <a:r>
              <a:rPr b="0" i="0" lang="en-US" sz="1900" u="none" cap="none" strike="noStrike">
                <a:solidFill>
                  <a:srgbClr val="ACFDDB"/>
                </a:solidFill>
                <a:latin typeface="Montserrat"/>
                <a:ea typeface="Montserrat"/>
                <a:cs typeface="Montserrat"/>
                <a:sym typeface="Montserrat"/>
              </a:rPr>
              <a:t>Apple</a:t>
            </a:r>
            <a:r>
              <a:rPr b="0" i="0" lang="en-US" sz="1900" u="none" cap="none" strike="noStrike">
                <a:solidFill>
                  <a:srgbClr val="FFFFFF"/>
                </a:solidFill>
                <a:latin typeface="Montserrat"/>
                <a:ea typeface="Montserrat"/>
                <a:cs typeface="Montserrat"/>
                <a:sym typeface="Montserrat"/>
              </a:rPr>
              <a:t>. Desde entonces, ha evolucionado para convertirse en un sistema operativo potente y muy optimizado para dispositivos móviles, como iPhone y iPad.</a:t>
            </a:r>
            <a:endParaRPr/>
          </a:p>
        </p:txBody>
      </p:sp>
      <p:sp>
        <p:nvSpPr>
          <p:cNvPr id="314" name="Google Shape;314;p6"/>
          <p:cNvSpPr txBox="1"/>
          <p:nvPr/>
        </p:nvSpPr>
        <p:spPr>
          <a:xfrm>
            <a:off x="2862294" y="3993619"/>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KERNEL</a:t>
            </a:r>
            <a:endParaRPr/>
          </a:p>
        </p:txBody>
      </p:sp>
      <p:sp>
        <p:nvSpPr>
          <p:cNvPr id="315" name="Google Shape;315;p6"/>
          <p:cNvSpPr txBox="1"/>
          <p:nvPr/>
        </p:nvSpPr>
        <p:spPr>
          <a:xfrm>
            <a:off x="2862294" y="4464961"/>
            <a:ext cx="4390938"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El núcleo de iOS es XNU, que combina elementos del sistema operativo </a:t>
            </a:r>
            <a:r>
              <a:rPr b="0" i="0" lang="en-US" sz="1500" u="none" cap="none" strike="noStrike">
                <a:solidFill>
                  <a:srgbClr val="ACFDDB"/>
                </a:solidFill>
                <a:latin typeface="Open Sans"/>
                <a:ea typeface="Open Sans"/>
                <a:cs typeface="Open Sans"/>
                <a:sym typeface="Open Sans"/>
              </a:rPr>
              <a:t>Mach </a:t>
            </a:r>
            <a:r>
              <a:rPr b="0" i="0" lang="en-US" sz="1500" u="none" cap="none" strike="noStrike">
                <a:solidFill>
                  <a:srgbClr val="FFFFFF"/>
                </a:solidFill>
                <a:latin typeface="Open Sans"/>
                <a:ea typeface="Open Sans"/>
                <a:cs typeface="Open Sans"/>
                <a:sym typeface="Open Sans"/>
              </a:rPr>
              <a:t>y del sistema BSD. Esto le proporciona un alto rendimiento y una sólida seguridad.</a:t>
            </a:r>
            <a:endParaRPr/>
          </a:p>
        </p:txBody>
      </p:sp>
      <p:grpSp>
        <p:nvGrpSpPr>
          <p:cNvPr id="316" name="Google Shape;316;p6"/>
          <p:cNvGrpSpPr/>
          <p:nvPr/>
        </p:nvGrpSpPr>
        <p:grpSpPr>
          <a:xfrm>
            <a:off x="1253029" y="6151137"/>
            <a:ext cx="7180941" cy="2384117"/>
            <a:chOff x="0" y="-19050"/>
            <a:chExt cx="1891277" cy="627916"/>
          </a:xfrm>
        </p:grpSpPr>
        <p:sp>
          <p:nvSpPr>
            <p:cNvPr id="317" name="Google Shape;317;p6"/>
            <p:cNvSpPr/>
            <p:nvPr/>
          </p:nvSpPr>
          <p:spPr>
            <a:xfrm>
              <a:off x="0" y="0"/>
              <a:ext cx="1891277" cy="608866"/>
            </a:xfrm>
            <a:custGeom>
              <a:rect b="b" l="l" r="r" t="t"/>
              <a:pathLst>
                <a:path extrusionOk="0" h="608866" w="1891277">
                  <a:moveTo>
                    <a:pt x="53906" y="0"/>
                  </a:moveTo>
                  <a:lnTo>
                    <a:pt x="1837371" y="0"/>
                  </a:lnTo>
                  <a:cubicBezTo>
                    <a:pt x="1867142" y="0"/>
                    <a:pt x="1891277" y="24135"/>
                    <a:pt x="1891277" y="53906"/>
                  </a:cubicBezTo>
                  <a:lnTo>
                    <a:pt x="1891277" y="554960"/>
                  </a:lnTo>
                  <a:cubicBezTo>
                    <a:pt x="1891277" y="569256"/>
                    <a:pt x="1885597" y="582968"/>
                    <a:pt x="1875488" y="593077"/>
                  </a:cubicBezTo>
                  <a:cubicBezTo>
                    <a:pt x="1865379" y="603186"/>
                    <a:pt x="1851667" y="608866"/>
                    <a:pt x="1837371" y="608866"/>
                  </a:cubicBezTo>
                  <a:lnTo>
                    <a:pt x="53906" y="608866"/>
                  </a:lnTo>
                  <a:cubicBezTo>
                    <a:pt x="39609" y="608866"/>
                    <a:pt x="25898" y="603186"/>
                    <a:pt x="15789" y="593077"/>
                  </a:cubicBezTo>
                  <a:cubicBezTo>
                    <a:pt x="5679" y="582968"/>
                    <a:pt x="0" y="569256"/>
                    <a:pt x="0" y="554960"/>
                  </a:cubicBezTo>
                  <a:lnTo>
                    <a:pt x="0" y="53906"/>
                  </a:lnTo>
                  <a:cubicBezTo>
                    <a:pt x="0" y="39609"/>
                    <a:pt x="5679" y="25898"/>
                    <a:pt x="15789" y="15789"/>
                  </a:cubicBezTo>
                  <a:cubicBezTo>
                    <a:pt x="25898" y="5679"/>
                    <a:pt x="39609" y="0"/>
                    <a:pt x="53906"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txBox="1"/>
            <p:nvPr/>
          </p:nvSpPr>
          <p:spPr>
            <a:xfrm>
              <a:off x="0" y="-19050"/>
              <a:ext cx="1891277"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9" name="Google Shape;319;p6"/>
          <p:cNvSpPr txBox="1"/>
          <p:nvPr/>
        </p:nvSpPr>
        <p:spPr>
          <a:xfrm>
            <a:off x="2818026" y="6601040"/>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Frameworks</a:t>
            </a:r>
            <a:endParaRPr/>
          </a:p>
        </p:txBody>
      </p:sp>
      <p:sp>
        <p:nvSpPr>
          <p:cNvPr id="320" name="Google Shape;320;p6"/>
          <p:cNvSpPr txBox="1"/>
          <p:nvPr/>
        </p:nvSpPr>
        <p:spPr>
          <a:xfrm>
            <a:off x="2808830" y="7074115"/>
            <a:ext cx="5135954"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Cocoa Touch es el framework principal que proporciona los componentes necesarios para crear interfaces de usuario y gestionar eventos. Incluye herramientas para crear aplicaciones responsivas y visualmente atractivas.</a:t>
            </a:r>
            <a:endParaRPr/>
          </a:p>
        </p:txBody>
      </p:sp>
      <p:grpSp>
        <p:nvGrpSpPr>
          <p:cNvPr id="321" name="Google Shape;321;p6"/>
          <p:cNvGrpSpPr/>
          <p:nvPr/>
        </p:nvGrpSpPr>
        <p:grpSpPr>
          <a:xfrm>
            <a:off x="9956330" y="4119726"/>
            <a:ext cx="7481813" cy="3730877"/>
            <a:chOff x="0" y="-19050"/>
            <a:chExt cx="1970519" cy="982618"/>
          </a:xfrm>
        </p:grpSpPr>
        <p:sp>
          <p:nvSpPr>
            <p:cNvPr id="322" name="Google Shape;322;p6"/>
            <p:cNvSpPr/>
            <p:nvPr/>
          </p:nvSpPr>
          <p:spPr>
            <a:xfrm>
              <a:off x="0" y="0"/>
              <a:ext cx="1970519" cy="963568"/>
            </a:xfrm>
            <a:custGeom>
              <a:rect b="b" l="l" r="r" t="t"/>
              <a:pathLst>
                <a:path extrusionOk="0" h="963568" w="1970519">
                  <a:moveTo>
                    <a:pt x="51738" y="0"/>
                  </a:moveTo>
                  <a:lnTo>
                    <a:pt x="1918780" y="0"/>
                  </a:lnTo>
                  <a:cubicBezTo>
                    <a:pt x="1932502" y="0"/>
                    <a:pt x="1945662" y="5451"/>
                    <a:pt x="1955365" y="15154"/>
                  </a:cubicBezTo>
                  <a:cubicBezTo>
                    <a:pt x="1965068" y="24857"/>
                    <a:pt x="1970519" y="38016"/>
                    <a:pt x="1970519" y="51738"/>
                  </a:cubicBezTo>
                  <a:lnTo>
                    <a:pt x="1970519" y="911830"/>
                  </a:lnTo>
                  <a:cubicBezTo>
                    <a:pt x="1970519" y="925552"/>
                    <a:pt x="1965068" y="938711"/>
                    <a:pt x="1955365" y="948414"/>
                  </a:cubicBezTo>
                  <a:cubicBezTo>
                    <a:pt x="1945662" y="958117"/>
                    <a:pt x="1932502" y="963568"/>
                    <a:pt x="1918780" y="963568"/>
                  </a:cubicBezTo>
                  <a:lnTo>
                    <a:pt x="51738" y="963568"/>
                  </a:lnTo>
                  <a:cubicBezTo>
                    <a:pt x="38016" y="963568"/>
                    <a:pt x="24857" y="958117"/>
                    <a:pt x="15154" y="948414"/>
                  </a:cubicBezTo>
                  <a:cubicBezTo>
                    <a:pt x="5451" y="938711"/>
                    <a:pt x="0" y="925552"/>
                    <a:pt x="0" y="911830"/>
                  </a:cubicBezTo>
                  <a:lnTo>
                    <a:pt x="0" y="51738"/>
                  </a:lnTo>
                  <a:cubicBezTo>
                    <a:pt x="0" y="38016"/>
                    <a:pt x="5451" y="24857"/>
                    <a:pt x="15154" y="15154"/>
                  </a:cubicBezTo>
                  <a:cubicBezTo>
                    <a:pt x="24857" y="5451"/>
                    <a:pt x="38016" y="0"/>
                    <a:pt x="51738"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6"/>
            <p:cNvSpPr txBox="1"/>
            <p:nvPr/>
          </p:nvSpPr>
          <p:spPr>
            <a:xfrm>
              <a:off x="0" y="-19050"/>
              <a:ext cx="1970519" cy="98261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4" name="Google Shape;324;p6"/>
          <p:cNvSpPr txBox="1"/>
          <p:nvPr/>
        </p:nvSpPr>
        <p:spPr>
          <a:xfrm>
            <a:off x="11521327" y="4569629"/>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Herramientas y lenguajes</a:t>
            </a:r>
            <a:endParaRPr/>
          </a:p>
        </p:txBody>
      </p:sp>
      <p:sp>
        <p:nvSpPr>
          <p:cNvPr id="325" name="Google Shape;325;p6"/>
          <p:cNvSpPr txBox="1"/>
          <p:nvPr/>
        </p:nvSpPr>
        <p:spPr>
          <a:xfrm>
            <a:off x="10950000" y="5114925"/>
            <a:ext cx="6309300" cy="2124075"/>
          </a:xfrm>
          <a:prstGeom prst="rect">
            <a:avLst/>
          </a:prstGeom>
          <a:noFill/>
          <a:ln>
            <a:noFill/>
          </a:ln>
        </p:spPr>
        <p:txBody>
          <a:bodyPr anchorCtr="0" anchor="t" bIns="0" lIns="0" spcFirstLastPara="1" rIns="0" wrap="square" tIns="0">
            <a:spAutoFit/>
          </a:bodyPr>
          <a:lstStyle/>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Xcode </a:t>
            </a:r>
            <a:r>
              <a:rPr b="0" i="0" lang="en-US" sz="1500" u="none" cap="none" strike="noStrike">
                <a:solidFill>
                  <a:srgbClr val="FFFFFF"/>
                </a:solidFill>
                <a:latin typeface="Open Sans"/>
                <a:ea typeface="Open Sans"/>
                <a:cs typeface="Open Sans"/>
                <a:sym typeface="Open Sans"/>
              </a:rPr>
              <a:t>es el IDE utilizado para desarrollar aplicaciones iOS, que incluye un conjunto completo de herramientas para crear, depurar y probar aplicaciones. SwiftUI es un framework que facilita la creación de interfaces de usuario modernas y adaptativas.</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Swift </a:t>
            </a:r>
            <a:r>
              <a:rPr b="0" i="0" lang="en-US" sz="1500" u="none" cap="none" strike="noStrike">
                <a:solidFill>
                  <a:srgbClr val="FFFFFF"/>
                </a:solidFill>
                <a:latin typeface="Open Sans"/>
                <a:ea typeface="Open Sans"/>
                <a:cs typeface="Open Sans"/>
                <a:sym typeface="Open Sans"/>
              </a:rPr>
              <a:t>es el lenguaje principal para el desarrollo de aplicaciones en iOS, aunque Objective-C sigue siendo compatible. Swift es conocido por su sintaxis clara y su enfoque en la seguridad.</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pic>
        <p:nvPicPr>
          <p:cNvPr id="326" name="Google Shape;326;p6"/>
          <p:cNvPicPr preferRelativeResize="0"/>
          <p:nvPr/>
        </p:nvPicPr>
        <p:blipFill>
          <a:blip r:embed="rId3">
            <a:alphaModFix/>
          </a:blip>
          <a:stretch>
            <a:fillRect/>
          </a:stretch>
        </p:blipFill>
        <p:spPr>
          <a:xfrm>
            <a:off x="1043020" y="3928099"/>
            <a:ext cx="1527174" cy="1527174"/>
          </a:xfrm>
          <a:prstGeom prst="rect">
            <a:avLst/>
          </a:prstGeom>
          <a:noFill/>
          <a:ln>
            <a:noFill/>
          </a:ln>
        </p:spPr>
      </p:pic>
      <p:pic>
        <p:nvPicPr>
          <p:cNvPr id="327" name="Google Shape;327;p6"/>
          <p:cNvPicPr preferRelativeResize="0"/>
          <p:nvPr/>
        </p:nvPicPr>
        <p:blipFill>
          <a:blip r:embed="rId4">
            <a:alphaModFix/>
          </a:blip>
          <a:stretch>
            <a:fillRect/>
          </a:stretch>
        </p:blipFill>
        <p:spPr>
          <a:xfrm>
            <a:off x="742001" y="6593948"/>
            <a:ext cx="1527174" cy="1527174"/>
          </a:xfrm>
          <a:prstGeom prst="rect">
            <a:avLst/>
          </a:prstGeom>
          <a:noFill/>
          <a:ln>
            <a:noFill/>
          </a:ln>
        </p:spPr>
      </p:pic>
      <p:pic>
        <p:nvPicPr>
          <p:cNvPr id="328" name="Google Shape;328;p6"/>
          <p:cNvPicPr preferRelativeResize="0"/>
          <p:nvPr/>
        </p:nvPicPr>
        <p:blipFill>
          <a:blip r:embed="rId5">
            <a:alphaModFix/>
          </a:blip>
          <a:stretch>
            <a:fillRect/>
          </a:stretch>
        </p:blipFill>
        <p:spPr>
          <a:xfrm>
            <a:off x="9143996" y="5123275"/>
            <a:ext cx="1723800" cy="172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32" name="Shape 332"/>
        <p:cNvGrpSpPr/>
        <p:nvPr/>
      </p:nvGrpSpPr>
      <p:grpSpPr>
        <a:xfrm>
          <a:off x="0" y="0"/>
          <a:ext cx="0" cy="0"/>
          <a:chOff x="0" y="0"/>
          <a:chExt cx="0" cy="0"/>
        </a:xfrm>
      </p:grpSpPr>
      <p:grpSp>
        <p:nvGrpSpPr>
          <p:cNvPr id="333" name="Google Shape;333;p7"/>
          <p:cNvGrpSpPr/>
          <p:nvPr/>
        </p:nvGrpSpPr>
        <p:grpSpPr>
          <a:xfrm>
            <a:off x="1028700" y="4790957"/>
            <a:ext cx="7126222" cy="3689576"/>
            <a:chOff x="0" y="-19050"/>
            <a:chExt cx="1876865" cy="971740"/>
          </a:xfrm>
        </p:grpSpPr>
        <p:sp>
          <p:nvSpPr>
            <p:cNvPr id="334" name="Google Shape;334;p7"/>
            <p:cNvSpPr/>
            <p:nvPr/>
          </p:nvSpPr>
          <p:spPr>
            <a:xfrm>
              <a:off x="0" y="0"/>
              <a:ext cx="1876865" cy="952690"/>
            </a:xfrm>
            <a:custGeom>
              <a:rect b="b" l="l" r="r" t="t"/>
              <a:pathLst>
                <a:path extrusionOk="0" h="952690" w="1876865">
                  <a:moveTo>
                    <a:pt x="55406" y="0"/>
                  </a:moveTo>
                  <a:lnTo>
                    <a:pt x="1821459" y="0"/>
                  </a:lnTo>
                  <a:cubicBezTo>
                    <a:pt x="1852059" y="0"/>
                    <a:pt x="1876865" y="24806"/>
                    <a:pt x="1876865" y="55406"/>
                  </a:cubicBezTo>
                  <a:lnTo>
                    <a:pt x="1876865" y="897284"/>
                  </a:lnTo>
                  <a:cubicBezTo>
                    <a:pt x="1876865" y="927884"/>
                    <a:pt x="1852059" y="952690"/>
                    <a:pt x="1821459" y="952690"/>
                  </a:cubicBezTo>
                  <a:lnTo>
                    <a:pt x="55406" y="952690"/>
                  </a:lnTo>
                  <a:cubicBezTo>
                    <a:pt x="24806" y="952690"/>
                    <a:pt x="0" y="927884"/>
                    <a:pt x="0" y="897284"/>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txBox="1"/>
            <p:nvPr/>
          </p:nvSpPr>
          <p:spPr>
            <a:xfrm>
              <a:off x="0" y="-19050"/>
              <a:ext cx="1876865" cy="97174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36" name="Google Shape;336;p7"/>
          <p:cNvGrpSpPr/>
          <p:nvPr/>
        </p:nvGrpSpPr>
        <p:grpSpPr>
          <a:xfrm>
            <a:off x="11063476" y="3267641"/>
            <a:ext cx="1136520" cy="1136520"/>
            <a:chOff x="0" y="0"/>
            <a:chExt cx="812800" cy="812800"/>
          </a:xfrm>
        </p:grpSpPr>
        <p:sp>
          <p:nvSpPr>
            <p:cNvPr id="337" name="Google Shape;337;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7C6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39" name="Google Shape;339;p7"/>
          <p:cNvGrpSpPr/>
          <p:nvPr/>
        </p:nvGrpSpPr>
        <p:grpSpPr>
          <a:xfrm>
            <a:off x="11064382" y="5448368"/>
            <a:ext cx="1136520" cy="1136520"/>
            <a:chOff x="0" y="0"/>
            <a:chExt cx="812800" cy="812800"/>
          </a:xfrm>
        </p:grpSpPr>
        <p:sp>
          <p:nvSpPr>
            <p:cNvPr id="340" name="Google Shape;340;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7"/>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2" name="Google Shape;342;p7"/>
          <p:cNvGrpSpPr/>
          <p:nvPr/>
        </p:nvGrpSpPr>
        <p:grpSpPr>
          <a:xfrm>
            <a:off x="11063476" y="7884993"/>
            <a:ext cx="1136520" cy="1136520"/>
            <a:chOff x="0" y="0"/>
            <a:chExt cx="812800" cy="812800"/>
          </a:xfrm>
        </p:grpSpPr>
        <p:sp>
          <p:nvSpPr>
            <p:cNvPr id="343" name="Google Shape;343;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5" name="Google Shape;345;p7"/>
          <p:cNvSpPr/>
          <p:nvPr/>
        </p:nvSpPr>
        <p:spPr>
          <a:xfrm rot="5400000">
            <a:off x="5815493" y="5184055"/>
            <a:ext cx="7230103" cy="2801665"/>
          </a:xfrm>
          <a:custGeom>
            <a:rect b="b" l="l" r="r" t="t"/>
            <a:pathLst>
              <a:path extrusionOk="0" h="2801665" w="7230103">
                <a:moveTo>
                  <a:pt x="0" y="0"/>
                </a:moveTo>
                <a:lnTo>
                  <a:pt x="7230103" y="0"/>
                </a:lnTo>
                <a:lnTo>
                  <a:pt x="7230103" y="2801665"/>
                </a:lnTo>
                <a:lnTo>
                  <a:pt x="0" y="2801665"/>
                </a:lnTo>
                <a:lnTo>
                  <a:pt x="0" y="0"/>
                </a:lnTo>
                <a:close/>
              </a:path>
            </a:pathLst>
          </a:custGeom>
          <a:blipFill rotWithShape="1">
            <a:blip r:embed="rId3">
              <a:alphaModFix/>
            </a:blip>
            <a:stretch>
              <a:fillRect b="0" l="0" r="0" t="0"/>
            </a:stretch>
          </a:blipFill>
          <a:ln>
            <a:noFill/>
          </a:ln>
        </p:spPr>
      </p:sp>
      <p:sp>
        <p:nvSpPr>
          <p:cNvPr id="346" name="Google Shape;346;p7"/>
          <p:cNvSpPr txBox="1"/>
          <p:nvPr/>
        </p:nvSpPr>
        <p:spPr>
          <a:xfrm>
            <a:off x="1028700" y="900378"/>
            <a:ext cx="16230600" cy="1527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SISTEMAS OPERATIVOS INTEGRADOS (</a:t>
            </a:r>
            <a:r>
              <a:rPr b="0" i="0" lang="en-US" sz="5000" u="none" cap="none" strike="noStrike">
                <a:solidFill>
                  <a:srgbClr val="ACFDDB"/>
                </a:solidFill>
                <a:latin typeface="Arial"/>
                <a:ea typeface="Arial"/>
                <a:cs typeface="Arial"/>
                <a:sym typeface="Arial"/>
              </a:rPr>
              <a:t>FREERTOS</a:t>
            </a:r>
            <a:r>
              <a:rPr b="0" i="0" lang="en-US" sz="5000" u="none" cap="none" strike="noStrike">
                <a:solidFill>
                  <a:srgbClr val="FFFFFF"/>
                </a:solidFill>
                <a:latin typeface="Arial"/>
                <a:ea typeface="Arial"/>
                <a:cs typeface="Arial"/>
                <a:sym typeface="Arial"/>
              </a:rPr>
              <a:t>)</a:t>
            </a:r>
            <a:endParaRPr/>
          </a:p>
        </p:txBody>
      </p:sp>
      <p:sp>
        <p:nvSpPr>
          <p:cNvPr id="347" name="Google Shape;347;p7"/>
          <p:cNvSpPr txBox="1"/>
          <p:nvPr/>
        </p:nvSpPr>
        <p:spPr>
          <a:xfrm>
            <a:off x="1519266" y="5960260"/>
            <a:ext cx="6019551" cy="193103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FreeRTOS es un sistema operativo de tiempo real (RTOS) de código abierto, diseñado específicamente para microcontroladores y microprocesadores. Su propósito es proporcionar un entorno eficiente y flexible para aplicaciones que requieren un comportamiento en tiempo real, donde los plazos y la respuesta rápida son críticos.</a:t>
            </a:r>
            <a:endParaRPr/>
          </a:p>
        </p:txBody>
      </p:sp>
      <p:sp>
        <p:nvSpPr>
          <p:cNvPr id="348" name="Google Shape;348;p7"/>
          <p:cNvSpPr txBox="1"/>
          <p:nvPr/>
        </p:nvSpPr>
        <p:spPr>
          <a:xfrm>
            <a:off x="1519266" y="5302000"/>
            <a:ext cx="5701800" cy="2616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lang="en-US" sz="1700">
                <a:solidFill>
                  <a:srgbClr val="5CD9C1"/>
                </a:solidFill>
                <a:latin typeface="Montserrat"/>
                <a:ea typeface="Montserrat"/>
                <a:cs typeface="Montserrat"/>
                <a:sym typeface="Montserrat"/>
              </a:rPr>
              <a:t>Descripción</a:t>
            </a:r>
            <a:r>
              <a:rPr b="1" i="0" lang="en-US" sz="1700" u="none" cap="none" strike="noStrike">
                <a:solidFill>
                  <a:srgbClr val="5CD9C1"/>
                </a:solidFill>
                <a:latin typeface="Montserrat"/>
                <a:ea typeface="Montserrat"/>
                <a:cs typeface="Montserrat"/>
                <a:sym typeface="Montserrat"/>
              </a:rPr>
              <a:t> general</a:t>
            </a:r>
            <a:endParaRPr/>
          </a:p>
        </p:txBody>
      </p:sp>
      <p:sp>
        <p:nvSpPr>
          <p:cNvPr id="349" name="Google Shape;349;p7"/>
          <p:cNvSpPr txBox="1"/>
          <p:nvPr/>
        </p:nvSpPr>
        <p:spPr>
          <a:xfrm>
            <a:off x="12335865" y="3488690"/>
            <a:ext cx="5410561" cy="165481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Admite la ejecución de múltiples tareas con diferentes niveles de prioridad. Esto permite que las tareas críticas sean procesadas en tiempo real, garantizando que los sistemas reaccionen rápidamente a eventos importantes sin retrasos.</a:t>
            </a:r>
            <a:endParaRPr/>
          </a:p>
        </p:txBody>
      </p:sp>
      <p:sp>
        <p:nvSpPr>
          <p:cNvPr id="350" name="Google Shape;350;p7"/>
          <p:cNvSpPr txBox="1"/>
          <p:nvPr/>
        </p:nvSpPr>
        <p:spPr>
          <a:xfrm>
            <a:off x="12335865" y="3166662"/>
            <a:ext cx="4923435" cy="29146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1800" u="none" cap="none" strike="noStrike">
                <a:solidFill>
                  <a:srgbClr val="FFFFFF"/>
                </a:solidFill>
                <a:latin typeface="Montserrat"/>
                <a:ea typeface="Montserrat"/>
                <a:cs typeface="Montserrat"/>
                <a:sym typeface="Montserrat"/>
              </a:rPr>
              <a:t>MULTITAREA</a:t>
            </a:r>
            <a:endParaRPr/>
          </a:p>
        </p:txBody>
      </p:sp>
      <p:sp>
        <p:nvSpPr>
          <p:cNvPr id="351" name="Google Shape;351;p7"/>
          <p:cNvSpPr txBox="1"/>
          <p:nvPr/>
        </p:nvSpPr>
        <p:spPr>
          <a:xfrm>
            <a:off x="11063476" y="3400977"/>
            <a:ext cx="1136520" cy="812698"/>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5000" u="none" cap="none" strike="noStrike">
                <a:solidFill>
                  <a:srgbClr val="FFFFFF"/>
                </a:solidFill>
                <a:latin typeface="Arial"/>
                <a:ea typeface="Arial"/>
                <a:cs typeface="Arial"/>
                <a:sym typeface="Arial"/>
              </a:rPr>
              <a:t>01</a:t>
            </a:r>
            <a:endParaRPr/>
          </a:p>
        </p:txBody>
      </p:sp>
      <p:sp>
        <p:nvSpPr>
          <p:cNvPr id="352" name="Google Shape;352;p7"/>
          <p:cNvSpPr txBox="1"/>
          <p:nvPr/>
        </p:nvSpPr>
        <p:spPr>
          <a:xfrm>
            <a:off x="11064382" y="5581704"/>
            <a:ext cx="1136520" cy="812698"/>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5000" u="none" cap="none" strike="noStrike">
                <a:solidFill>
                  <a:srgbClr val="FFFFFF"/>
                </a:solidFill>
                <a:latin typeface="Arial"/>
                <a:ea typeface="Arial"/>
                <a:cs typeface="Arial"/>
                <a:sym typeface="Arial"/>
              </a:rPr>
              <a:t>02</a:t>
            </a:r>
            <a:endParaRPr/>
          </a:p>
        </p:txBody>
      </p:sp>
      <p:sp>
        <p:nvSpPr>
          <p:cNvPr id="353" name="Google Shape;353;p7"/>
          <p:cNvSpPr txBox="1"/>
          <p:nvPr/>
        </p:nvSpPr>
        <p:spPr>
          <a:xfrm>
            <a:off x="11063476" y="8022558"/>
            <a:ext cx="1136520" cy="812698"/>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5000" u="none" cap="none" strike="noStrike">
                <a:solidFill>
                  <a:srgbClr val="FFFFFF"/>
                </a:solidFill>
                <a:latin typeface="Arial"/>
                <a:ea typeface="Arial"/>
                <a:cs typeface="Arial"/>
                <a:sym typeface="Arial"/>
              </a:rPr>
              <a:t>03</a:t>
            </a:r>
            <a:endParaRPr/>
          </a:p>
        </p:txBody>
      </p:sp>
      <p:sp>
        <p:nvSpPr>
          <p:cNvPr id="354" name="Google Shape;354;p7"/>
          <p:cNvSpPr txBox="1"/>
          <p:nvPr/>
        </p:nvSpPr>
        <p:spPr>
          <a:xfrm>
            <a:off x="12336771" y="5550337"/>
            <a:ext cx="4923435" cy="29146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1800" u="none" cap="none" strike="noStrike">
                <a:solidFill>
                  <a:srgbClr val="FFFFFF"/>
                </a:solidFill>
                <a:latin typeface="Montserrat"/>
                <a:ea typeface="Montserrat"/>
                <a:cs typeface="Montserrat"/>
                <a:sym typeface="Montserrat"/>
              </a:rPr>
              <a:t>GESTION DE RECURSOS</a:t>
            </a:r>
            <a:endParaRPr/>
          </a:p>
        </p:txBody>
      </p:sp>
      <p:sp>
        <p:nvSpPr>
          <p:cNvPr id="355" name="Google Shape;355;p7"/>
          <p:cNvSpPr txBox="1"/>
          <p:nvPr/>
        </p:nvSpPr>
        <p:spPr>
          <a:xfrm>
            <a:off x="12335865" y="7986962"/>
            <a:ext cx="4923435" cy="29146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1800" u="none" cap="none" strike="noStrike">
                <a:solidFill>
                  <a:srgbClr val="FFFFFF"/>
                </a:solidFill>
                <a:latin typeface="Montserrat"/>
                <a:ea typeface="Montserrat"/>
                <a:cs typeface="Montserrat"/>
                <a:sym typeface="Montserrat"/>
              </a:rPr>
              <a:t>ESCALABILIDAD</a:t>
            </a:r>
            <a:endParaRPr/>
          </a:p>
        </p:txBody>
      </p:sp>
      <p:sp>
        <p:nvSpPr>
          <p:cNvPr id="356" name="Google Shape;356;p7"/>
          <p:cNvSpPr txBox="1"/>
          <p:nvPr/>
        </p:nvSpPr>
        <p:spPr>
          <a:xfrm>
            <a:off x="12336771" y="6135690"/>
            <a:ext cx="5697106" cy="165481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Gestiona eficientemente los recursos del sistema, incluyendo memoria y mecanismos de sincronización como </a:t>
            </a:r>
            <a:r>
              <a:rPr b="0" i="0" lang="en-US" sz="1700" u="none" cap="none" strike="noStrike">
                <a:solidFill>
                  <a:srgbClr val="ACFDDB"/>
                </a:solidFill>
                <a:latin typeface="Montserrat"/>
                <a:ea typeface="Montserrat"/>
                <a:cs typeface="Montserrat"/>
                <a:sym typeface="Montserrat"/>
              </a:rPr>
              <a:t>semáforos </a:t>
            </a:r>
            <a:r>
              <a:rPr b="0" i="0" lang="en-US" sz="1700" u="none" cap="none" strike="noStrike">
                <a:solidFill>
                  <a:srgbClr val="FFFFFF"/>
                </a:solidFill>
                <a:latin typeface="Montserrat"/>
                <a:ea typeface="Montserrat"/>
                <a:cs typeface="Montserrat"/>
                <a:sym typeface="Montserrat"/>
              </a:rPr>
              <a:t>y mutexes, que coordinan el acceso a recursos compartidos entre tareas, previniendo condiciones de carrera y asegurando la integridad de los datos.</a:t>
            </a:r>
            <a:endParaRPr/>
          </a:p>
        </p:txBody>
      </p:sp>
      <p:sp>
        <p:nvSpPr>
          <p:cNvPr id="357" name="Google Shape;357;p7"/>
          <p:cNvSpPr txBox="1"/>
          <p:nvPr/>
        </p:nvSpPr>
        <p:spPr>
          <a:xfrm>
            <a:off x="12335865" y="8434203"/>
            <a:ext cx="4923435" cy="137858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FreeRTOS es altamente escalable, lo que permite su uso en aplicaciones que van desde sistemas simples con pocas tareas hasta sistemas complejos que gestionan múltiples tareas simultáneas,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61" name="Shape 361"/>
        <p:cNvGrpSpPr/>
        <p:nvPr/>
      </p:nvGrpSpPr>
      <p:grpSpPr>
        <a:xfrm>
          <a:off x="0" y="0"/>
          <a:ext cx="0" cy="0"/>
          <a:chOff x="0" y="0"/>
          <a:chExt cx="0" cy="0"/>
        </a:xfrm>
      </p:grpSpPr>
      <p:grpSp>
        <p:nvGrpSpPr>
          <p:cNvPr id="362" name="Google Shape;362;p8"/>
          <p:cNvGrpSpPr/>
          <p:nvPr/>
        </p:nvGrpSpPr>
        <p:grpSpPr>
          <a:xfrm>
            <a:off x="1028700" y="3062836"/>
            <a:ext cx="7390943" cy="2384117"/>
            <a:chOff x="0" y="-19050"/>
            <a:chExt cx="1946586" cy="627916"/>
          </a:xfrm>
        </p:grpSpPr>
        <p:sp>
          <p:nvSpPr>
            <p:cNvPr id="363" name="Google Shape;363;p8"/>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5" name="Google Shape;365;p8"/>
          <p:cNvGrpSpPr/>
          <p:nvPr/>
        </p:nvGrpSpPr>
        <p:grpSpPr>
          <a:xfrm>
            <a:off x="1028700" y="5850398"/>
            <a:ext cx="7390943" cy="2384117"/>
            <a:chOff x="0" y="-19050"/>
            <a:chExt cx="1946586" cy="627916"/>
          </a:xfrm>
        </p:grpSpPr>
        <p:sp>
          <p:nvSpPr>
            <p:cNvPr id="366" name="Google Shape;366;p8"/>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8" name="Google Shape;368;p8"/>
          <p:cNvGrpSpPr/>
          <p:nvPr/>
        </p:nvGrpSpPr>
        <p:grpSpPr>
          <a:xfrm>
            <a:off x="9868350" y="3062824"/>
            <a:ext cx="7390992" cy="3799440"/>
            <a:chOff x="0" y="-19050"/>
            <a:chExt cx="1946586" cy="905383"/>
          </a:xfrm>
        </p:grpSpPr>
        <p:sp>
          <p:nvSpPr>
            <p:cNvPr id="369" name="Google Shape;369;p8"/>
            <p:cNvSpPr/>
            <p:nvPr/>
          </p:nvSpPr>
          <p:spPr>
            <a:xfrm>
              <a:off x="0" y="0"/>
              <a:ext cx="1946586" cy="886333"/>
            </a:xfrm>
            <a:custGeom>
              <a:rect b="b" l="l" r="r" t="t"/>
              <a:pathLst>
                <a:path extrusionOk="0" h="886333" w="1946586">
                  <a:moveTo>
                    <a:pt x="52374" y="0"/>
                  </a:moveTo>
                  <a:lnTo>
                    <a:pt x="1894212" y="0"/>
                  </a:lnTo>
                  <a:cubicBezTo>
                    <a:pt x="1908102" y="0"/>
                    <a:pt x="1921424" y="5518"/>
                    <a:pt x="1931246" y="15340"/>
                  </a:cubicBezTo>
                  <a:cubicBezTo>
                    <a:pt x="1941068" y="25162"/>
                    <a:pt x="1946586" y="38484"/>
                    <a:pt x="1946586" y="52374"/>
                  </a:cubicBezTo>
                  <a:lnTo>
                    <a:pt x="1946586" y="833959"/>
                  </a:lnTo>
                  <a:cubicBezTo>
                    <a:pt x="1946586" y="847849"/>
                    <a:pt x="1941068" y="861171"/>
                    <a:pt x="1931246" y="870993"/>
                  </a:cubicBezTo>
                  <a:cubicBezTo>
                    <a:pt x="1921424" y="880815"/>
                    <a:pt x="1908102" y="886333"/>
                    <a:pt x="1894212" y="886333"/>
                  </a:cubicBezTo>
                  <a:lnTo>
                    <a:pt x="52374" y="886333"/>
                  </a:lnTo>
                  <a:cubicBezTo>
                    <a:pt x="23449" y="886333"/>
                    <a:pt x="0" y="862884"/>
                    <a:pt x="0" y="833959"/>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txBox="1"/>
            <p:nvPr/>
          </p:nvSpPr>
          <p:spPr>
            <a:xfrm>
              <a:off x="0" y="-19050"/>
              <a:ext cx="1946586" cy="90538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71" name="Google Shape;371;p8"/>
          <p:cNvSpPr/>
          <p:nvPr/>
        </p:nvSpPr>
        <p:spPr>
          <a:xfrm>
            <a:off x="282264" y="6237529"/>
            <a:ext cx="2194421" cy="1791196"/>
          </a:xfrm>
          <a:custGeom>
            <a:rect b="b" l="l" r="r" t="t"/>
            <a:pathLst>
              <a:path extrusionOk="0" h="1791196" w="2194421">
                <a:moveTo>
                  <a:pt x="0" y="0"/>
                </a:moveTo>
                <a:lnTo>
                  <a:pt x="2194421" y="0"/>
                </a:lnTo>
                <a:lnTo>
                  <a:pt x="2194421" y="1791196"/>
                </a:lnTo>
                <a:lnTo>
                  <a:pt x="0" y="1791196"/>
                </a:lnTo>
                <a:lnTo>
                  <a:pt x="0" y="0"/>
                </a:lnTo>
                <a:close/>
              </a:path>
            </a:pathLst>
          </a:custGeom>
          <a:blipFill rotWithShape="1">
            <a:blip r:embed="rId3">
              <a:alphaModFix/>
            </a:blip>
            <a:stretch>
              <a:fillRect b="0" l="0" r="0" t="0"/>
            </a:stretch>
          </a:blipFill>
          <a:ln>
            <a:noFill/>
          </a:ln>
        </p:spPr>
      </p:sp>
      <p:sp>
        <p:nvSpPr>
          <p:cNvPr id="372" name="Google Shape;372;p8"/>
          <p:cNvSpPr txBox="1"/>
          <p:nvPr/>
        </p:nvSpPr>
        <p:spPr>
          <a:xfrm>
            <a:off x="1028700" y="1019175"/>
            <a:ext cx="16230600" cy="1527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RESTRICCIONES DE </a:t>
            </a:r>
            <a:r>
              <a:rPr b="0" i="0" lang="en-US" sz="5000" u="none" cap="none" strike="noStrike">
                <a:solidFill>
                  <a:srgbClr val="ACFDDB"/>
                </a:solidFill>
                <a:latin typeface="Arial"/>
                <a:ea typeface="Arial"/>
                <a:cs typeface="Arial"/>
                <a:sym typeface="Arial"/>
              </a:rPr>
              <a:t>RECURSOS </a:t>
            </a:r>
            <a:r>
              <a:rPr b="0" i="0" lang="en-US" sz="5000" u="none" cap="none" strike="noStrike">
                <a:solidFill>
                  <a:srgbClr val="FFFFFF"/>
                </a:solidFill>
                <a:latin typeface="Arial"/>
                <a:ea typeface="Arial"/>
                <a:cs typeface="Arial"/>
                <a:sym typeface="Arial"/>
              </a:rPr>
              <a:t>EN SISTEMAS INTEGRADOS</a:t>
            </a:r>
            <a:endParaRPr/>
          </a:p>
        </p:txBody>
      </p:sp>
      <p:sp>
        <p:nvSpPr>
          <p:cNvPr id="373" name="Google Shape;373;p8"/>
          <p:cNvSpPr txBox="1"/>
          <p:nvPr/>
        </p:nvSpPr>
        <p:spPr>
          <a:xfrm>
            <a:off x="11625640" y="3665275"/>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Energía</a:t>
            </a:r>
            <a:endParaRPr/>
          </a:p>
        </p:txBody>
      </p:sp>
      <p:sp>
        <p:nvSpPr>
          <p:cNvPr id="374" name="Google Shape;374;p8"/>
          <p:cNvSpPr txBox="1"/>
          <p:nvPr/>
        </p:nvSpPr>
        <p:spPr>
          <a:xfrm>
            <a:off x="11625640" y="4136617"/>
            <a:ext cx="4390957" cy="212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Muchos sistemas integrados, especialmente en el contexto de dispositivos portátiles o de Internet de las Cosas (IoT), están diseñados para funcionar con bajo consumo de energía. La duración de la batería es un factor crítico, lo que requiere que el diseño del sistema tenga en cuenta la eficiencia energética en cada etapa del desarrollo.</a:t>
            </a:r>
            <a:endParaRPr/>
          </a:p>
        </p:txBody>
      </p:sp>
      <p:sp>
        <p:nvSpPr>
          <p:cNvPr id="375" name="Google Shape;375;p8"/>
          <p:cNvSpPr txBox="1"/>
          <p:nvPr/>
        </p:nvSpPr>
        <p:spPr>
          <a:xfrm>
            <a:off x="2847967" y="3481704"/>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Memoria</a:t>
            </a:r>
            <a:endParaRPr/>
          </a:p>
        </p:txBody>
      </p:sp>
      <p:sp>
        <p:nvSpPr>
          <p:cNvPr id="376" name="Google Shape;376;p8"/>
          <p:cNvSpPr txBox="1"/>
          <p:nvPr/>
        </p:nvSpPr>
        <p:spPr>
          <a:xfrm>
            <a:off x="2847967" y="3953045"/>
            <a:ext cx="4992701" cy="13239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Suelen contar con capacidad limitada de RAM, que a menudo se mide en kilobytes o pocos megabytes. Esto obliga a los desarrolladores a optimizar el uso de memoria, evitando la carga innecesaria de datos y limitando el tamaño de las aplicaciones.</a:t>
            </a:r>
            <a:endParaRPr/>
          </a:p>
        </p:txBody>
      </p:sp>
      <p:sp>
        <p:nvSpPr>
          <p:cNvPr id="377" name="Google Shape;377;p8"/>
          <p:cNvSpPr txBox="1"/>
          <p:nvPr/>
        </p:nvSpPr>
        <p:spPr>
          <a:xfrm>
            <a:off x="2847967" y="6452837"/>
            <a:ext cx="4992701"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CPU</a:t>
            </a:r>
            <a:endParaRPr/>
          </a:p>
        </p:txBody>
      </p:sp>
      <p:sp>
        <p:nvSpPr>
          <p:cNvPr id="378" name="Google Shape;378;p8"/>
          <p:cNvSpPr txBox="1"/>
          <p:nvPr/>
        </p:nvSpPr>
        <p:spPr>
          <a:xfrm>
            <a:off x="2847967" y="6924179"/>
            <a:ext cx="4390938"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 Suelen utilizar microcontroladores que tienen capacidades de procesamiento reducidas, lo que se traduce en frecuencias de reloj más bajas y arquitecturas simplificadas.</a:t>
            </a:r>
            <a:endParaRPr/>
          </a:p>
        </p:txBody>
      </p:sp>
      <p:pic>
        <p:nvPicPr>
          <p:cNvPr id="379" name="Google Shape;379;p8"/>
          <p:cNvPicPr preferRelativeResize="0"/>
          <p:nvPr/>
        </p:nvPicPr>
        <p:blipFill>
          <a:blip r:embed="rId4">
            <a:alphaModFix/>
          </a:blip>
          <a:stretch>
            <a:fillRect/>
          </a:stretch>
        </p:blipFill>
        <p:spPr>
          <a:xfrm>
            <a:off x="530049" y="3542488"/>
            <a:ext cx="1698867" cy="1698888"/>
          </a:xfrm>
          <a:prstGeom prst="rect">
            <a:avLst/>
          </a:prstGeom>
          <a:noFill/>
          <a:ln>
            <a:noFill/>
          </a:ln>
        </p:spPr>
      </p:pic>
      <p:pic>
        <p:nvPicPr>
          <p:cNvPr id="380" name="Google Shape;380;p8"/>
          <p:cNvPicPr preferRelativeResize="0"/>
          <p:nvPr/>
        </p:nvPicPr>
        <p:blipFill>
          <a:blip r:embed="rId5">
            <a:alphaModFix/>
          </a:blip>
          <a:stretch>
            <a:fillRect/>
          </a:stretch>
        </p:blipFill>
        <p:spPr>
          <a:xfrm>
            <a:off x="9016545" y="3952825"/>
            <a:ext cx="2019450" cy="2019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84" name="Shape 384"/>
        <p:cNvGrpSpPr/>
        <p:nvPr/>
      </p:nvGrpSpPr>
      <p:grpSpPr>
        <a:xfrm>
          <a:off x="0" y="0"/>
          <a:ext cx="0" cy="0"/>
          <a:chOff x="0" y="0"/>
          <a:chExt cx="0" cy="0"/>
        </a:xfrm>
      </p:grpSpPr>
      <p:grpSp>
        <p:nvGrpSpPr>
          <p:cNvPr id="385" name="Google Shape;385;p9"/>
          <p:cNvGrpSpPr/>
          <p:nvPr/>
        </p:nvGrpSpPr>
        <p:grpSpPr>
          <a:xfrm>
            <a:off x="2358143" y="2452062"/>
            <a:ext cx="2307945" cy="2307945"/>
            <a:chOff x="0" y="0"/>
            <a:chExt cx="812800" cy="812800"/>
          </a:xfrm>
        </p:grpSpPr>
        <p:sp>
          <p:nvSpPr>
            <p:cNvPr id="386" name="Google Shape;386;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388" name="Google Shape;388;p9"/>
          <p:cNvCxnSpPr/>
          <p:nvPr/>
        </p:nvCxnSpPr>
        <p:spPr>
          <a:xfrm rot="10800000">
            <a:off x="6607271" y="2452062"/>
            <a:ext cx="0" cy="5659939"/>
          </a:xfrm>
          <a:prstGeom prst="straightConnector1">
            <a:avLst/>
          </a:prstGeom>
          <a:noFill/>
          <a:ln cap="flat" cmpd="sng" w="9525">
            <a:solidFill>
              <a:srgbClr val="FFFFFF"/>
            </a:solidFill>
            <a:prstDash val="lgDash"/>
            <a:round/>
            <a:headEnd len="sm" w="sm" type="none"/>
            <a:tailEnd len="sm" w="sm" type="none"/>
          </a:ln>
        </p:spPr>
      </p:cxnSp>
      <p:grpSp>
        <p:nvGrpSpPr>
          <p:cNvPr id="389" name="Google Shape;389;p9"/>
          <p:cNvGrpSpPr/>
          <p:nvPr/>
        </p:nvGrpSpPr>
        <p:grpSpPr>
          <a:xfrm>
            <a:off x="8197570" y="2452062"/>
            <a:ext cx="2307945" cy="2307945"/>
            <a:chOff x="0" y="0"/>
            <a:chExt cx="812800" cy="812800"/>
          </a:xfrm>
        </p:grpSpPr>
        <p:sp>
          <p:nvSpPr>
            <p:cNvPr id="390" name="Google Shape;390;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9"/>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392" name="Google Shape;392;p9"/>
          <p:cNvCxnSpPr/>
          <p:nvPr/>
        </p:nvCxnSpPr>
        <p:spPr>
          <a:xfrm rot="10800000">
            <a:off x="12855478" y="2625255"/>
            <a:ext cx="0" cy="5659939"/>
          </a:xfrm>
          <a:prstGeom prst="straightConnector1">
            <a:avLst/>
          </a:prstGeom>
          <a:noFill/>
          <a:ln cap="flat" cmpd="sng" w="9525">
            <a:solidFill>
              <a:srgbClr val="FFFFFF"/>
            </a:solidFill>
            <a:prstDash val="lgDash"/>
            <a:round/>
            <a:headEnd len="sm" w="sm" type="none"/>
            <a:tailEnd len="sm" w="sm" type="none"/>
          </a:ln>
        </p:spPr>
      </p:cxnSp>
      <p:grpSp>
        <p:nvGrpSpPr>
          <p:cNvPr id="393" name="Google Shape;393;p9"/>
          <p:cNvGrpSpPr/>
          <p:nvPr/>
        </p:nvGrpSpPr>
        <p:grpSpPr>
          <a:xfrm>
            <a:off x="14439067" y="2452062"/>
            <a:ext cx="2307945" cy="2307945"/>
            <a:chOff x="0" y="0"/>
            <a:chExt cx="812800" cy="812800"/>
          </a:xfrm>
        </p:grpSpPr>
        <p:sp>
          <p:nvSpPr>
            <p:cNvPr id="394" name="Google Shape;394;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9"/>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6" name="Google Shape;396;p9"/>
          <p:cNvSpPr/>
          <p:nvPr/>
        </p:nvSpPr>
        <p:spPr>
          <a:xfrm>
            <a:off x="15040599" y="2769752"/>
            <a:ext cx="1104881" cy="1771675"/>
          </a:xfrm>
          <a:custGeom>
            <a:rect b="b" l="l" r="r" t="t"/>
            <a:pathLst>
              <a:path extrusionOk="0" h="1771675" w="1104881">
                <a:moveTo>
                  <a:pt x="0" y="0"/>
                </a:moveTo>
                <a:lnTo>
                  <a:pt x="1104881" y="0"/>
                </a:lnTo>
                <a:lnTo>
                  <a:pt x="1104881" y="1771675"/>
                </a:lnTo>
                <a:lnTo>
                  <a:pt x="0" y="1771675"/>
                </a:lnTo>
                <a:lnTo>
                  <a:pt x="0" y="0"/>
                </a:lnTo>
                <a:close/>
              </a:path>
            </a:pathLst>
          </a:custGeom>
          <a:blipFill rotWithShape="1">
            <a:blip r:embed="rId3">
              <a:alphaModFix/>
            </a:blip>
            <a:stretch>
              <a:fillRect b="0" l="0" r="0" t="0"/>
            </a:stretch>
          </a:blipFill>
          <a:ln>
            <a:noFill/>
          </a:ln>
        </p:spPr>
      </p:sp>
      <p:sp>
        <p:nvSpPr>
          <p:cNvPr id="397" name="Google Shape;397;p9"/>
          <p:cNvSpPr txBox="1"/>
          <p:nvPr/>
        </p:nvSpPr>
        <p:spPr>
          <a:xfrm>
            <a:off x="900906" y="1028700"/>
            <a:ext cx="16486187" cy="850138"/>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600" u="none" cap="none" strike="noStrike">
                <a:solidFill>
                  <a:srgbClr val="FFFFFF"/>
                </a:solidFill>
                <a:latin typeface="Arial"/>
                <a:ea typeface="Arial"/>
                <a:cs typeface="Arial"/>
                <a:sym typeface="Arial"/>
              </a:rPr>
              <a:t>ESTRATEGIAS DE DESARROLLO</a:t>
            </a:r>
            <a:endParaRPr/>
          </a:p>
        </p:txBody>
      </p:sp>
      <p:sp>
        <p:nvSpPr>
          <p:cNvPr id="398" name="Google Shape;398;p9"/>
          <p:cNvSpPr txBox="1"/>
          <p:nvPr/>
        </p:nvSpPr>
        <p:spPr>
          <a:xfrm>
            <a:off x="753770" y="5985188"/>
            <a:ext cx="5431170" cy="1931035"/>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Para enfrentar las limitaciones de memoria y CPU, es crucial utilizar algoritmos y estructuras de datos que sean eficientes. Esto incluye evitar bucles innecesarios y seleccionar algoritmos que ofrezcan la mejor relación de rendimiento en función de los recursos disponibles.</a:t>
            </a:r>
            <a:endParaRPr/>
          </a:p>
        </p:txBody>
      </p:sp>
      <p:sp>
        <p:nvSpPr>
          <p:cNvPr id="399" name="Google Shape;399;p9"/>
          <p:cNvSpPr txBox="1"/>
          <p:nvPr/>
        </p:nvSpPr>
        <p:spPr>
          <a:xfrm>
            <a:off x="1735186" y="5051801"/>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OPTIMIZACIÓN DEL CÓDIGO</a:t>
            </a:r>
            <a:endParaRPr/>
          </a:p>
        </p:txBody>
      </p:sp>
      <p:sp>
        <p:nvSpPr>
          <p:cNvPr id="400" name="Google Shape;400;p9"/>
          <p:cNvSpPr txBox="1"/>
          <p:nvPr/>
        </p:nvSpPr>
        <p:spPr>
          <a:xfrm>
            <a:off x="7617383" y="5213729"/>
            <a:ext cx="34683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USO DE RECURSOS</a:t>
            </a:r>
            <a:endParaRPr/>
          </a:p>
        </p:txBody>
      </p:sp>
      <p:sp>
        <p:nvSpPr>
          <p:cNvPr id="401" name="Google Shape;401;p9"/>
          <p:cNvSpPr txBox="1"/>
          <p:nvPr/>
        </p:nvSpPr>
        <p:spPr>
          <a:xfrm>
            <a:off x="6973238" y="5985188"/>
            <a:ext cx="5458377" cy="165481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Se recomienda minimizar el uso de bibliotecas de </a:t>
            </a:r>
            <a:r>
              <a:rPr b="0" i="0" lang="en-US" sz="1700" u="none" cap="none" strike="noStrike">
                <a:solidFill>
                  <a:srgbClr val="ACFDDB"/>
                </a:solidFill>
                <a:latin typeface="Montserrat"/>
                <a:ea typeface="Montserrat"/>
                <a:cs typeface="Montserrat"/>
                <a:sym typeface="Montserrat"/>
              </a:rPr>
              <a:t>gran tamaño</a:t>
            </a:r>
            <a:r>
              <a:rPr b="0" i="0" lang="en-US" sz="1700" u="none" cap="none" strike="noStrike">
                <a:solidFill>
                  <a:srgbClr val="FFFFFF"/>
                </a:solidFill>
                <a:latin typeface="Montserrat"/>
                <a:ea typeface="Montserrat"/>
                <a:cs typeface="Montserrat"/>
                <a:sym typeface="Montserrat"/>
              </a:rPr>
              <a:t> que puedan ocupar una cantidad significativa de memoria. En su lugar, se deben optar por funciones específicas y optimizadas que se alineen con las necesidades del proyecto.</a:t>
            </a:r>
            <a:endParaRPr/>
          </a:p>
        </p:txBody>
      </p:sp>
      <p:sp>
        <p:nvSpPr>
          <p:cNvPr id="402" name="Google Shape;402;p9"/>
          <p:cNvSpPr txBox="1"/>
          <p:nvPr/>
        </p:nvSpPr>
        <p:spPr>
          <a:xfrm>
            <a:off x="13858870" y="5140903"/>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GESTIÓN DE ENERGÍA</a:t>
            </a:r>
            <a:endParaRPr/>
          </a:p>
        </p:txBody>
      </p:sp>
      <p:sp>
        <p:nvSpPr>
          <p:cNvPr id="403" name="Google Shape;403;p9"/>
          <p:cNvSpPr txBox="1"/>
          <p:nvPr/>
        </p:nvSpPr>
        <p:spPr>
          <a:xfrm>
            <a:off x="13279341" y="5806308"/>
            <a:ext cx="4512779" cy="220726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Implementar </a:t>
            </a:r>
            <a:r>
              <a:rPr b="0" i="0" lang="en-US" sz="1700" u="none" cap="none" strike="noStrike">
                <a:solidFill>
                  <a:srgbClr val="ACFDDB"/>
                </a:solidFill>
                <a:latin typeface="Montserrat"/>
                <a:ea typeface="Montserrat"/>
                <a:cs typeface="Montserrat"/>
                <a:sym typeface="Montserrat"/>
              </a:rPr>
              <a:t>modos de sueño</a:t>
            </a:r>
            <a:r>
              <a:rPr b="0" i="0" lang="en-US" sz="1700" u="none" cap="none" strike="noStrike">
                <a:solidFill>
                  <a:srgbClr val="FFFFFF"/>
                </a:solidFill>
                <a:latin typeface="Montserrat"/>
                <a:ea typeface="Montserrat"/>
                <a:cs typeface="Montserrat"/>
                <a:sym typeface="Montserrat"/>
              </a:rPr>
              <a:t> y técnicas de gestión de energía puede ser vital para prolongar la vida útil de la batería. Esto incluye la posibilidad de poner el dispositivo en estado de bajo consumo cuando no está en uso o ajustar dinámicamente la frecuencia del procesado</a:t>
            </a:r>
            <a:endParaRPr/>
          </a:p>
        </p:txBody>
      </p:sp>
      <p:pic>
        <p:nvPicPr>
          <p:cNvPr id="404" name="Google Shape;404;p9"/>
          <p:cNvPicPr preferRelativeResize="0"/>
          <p:nvPr/>
        </p:nvPicPr>
        <p:blipFill>
          <a:blip r:embed="rId4">
            <a:alphaModFix/>
          </a:blip>
          <a:stretch>
            <a:fillRect/>
          </a:stretch>
        </p:blipFill>
        <p:spPr>
          <a:xfrm>
            <a:off x="2836549" y="2980012"/>
            <a:ext cx="1351150" cy="1351150"/>
          </a:xfrm>
          <a:prstGeom prst="rect">
            <a:avLst/>
          </a:prstGeom>
          <a:noFill/>
          <a:ln>
            <a:noFill/>
          </a:ln>
        </p:spPr>
      </p:pic>
      <p:pic>
        <p:nvPicPr>
          <p:cNvPr id="405" name="Google Shape;405;p9"/>
          <p:cNvPicPr preferRelativeResize="0"/>
          <p:nvPr/>
        </p:nvPicPr>
        <p:blipFill>
          <a:blip r:embed="rId5">
            <a:alphaModFix/>
          </a:blip>
          <a:stretch>
            <a:fillRect/>
          </a:stretch>
        </p:blipFill>
        <p:spPr>
          <a:xfrm>
            <a:off x="8675970" y="2930453"/>
            <a:ext cx="1351150" cy="1351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09" name="Shape 409"/>
        <p:cNvGrpSpPr/>
        <p:nvPr/>
      </p:nvGrpSpPr>
      <p:grpSpPr>
        <a:xfrm>
          <a:off x="0" y="0"/>
          <a:ext cx="0" cy="0"/>
          <a:chOff x="0" y="0"/>
          <a:chExt cx="0" cy="0"/>
        </a:xfrm>
      </p:grpSpPr>
      <p:grpSp>
        <p:nvGrpSpPr>
          <p:cNvPr id="410" name="Google Shape;410;p10"/>
          <p:cNvGrpSpPr/>
          <p:nvPr/>
        </p:nvGrpSpPr>
        <p:grpSpPr>
          <a:xfrm rot="-5388660">
            <a:off x="12495260" y="1496515"/>
            <a:ext cx="973386" cy="973386"/>
            <a:chOff x="0" y="0"/>
            <a:chExt cx="812800" cy="812800"/>
          </a:xfrm>
        </p:grpSpPr>
        <p:sp>
          <p:nvSpPr>
            <p:cNvPr id="411" name="Google Shape;411;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3" name="Google Shape;413;p10"/>
          <p:cNvGrpSpPr/>
          <p:nvPr/>
        </p:nvGrpSpPr>
        <p:grpSpPr>
          <a:xfrm>
            <a:off x="747514" y="3804258"/>
            <a:ext cx="6434136" cy="3533945"/>
            <a:chOff x="0" y="-19050"/>
            <a:chExt cx="3058700" cy="1679989"/>
          </a:xfrm>
        </p:grpSpPr>
        <p:sp>
          <p:nvSpPr>
            <p:cNvPr id="414" name="Google Shape;414;p10"/>
            <p:cNvSpPr/>
            <p:nvPr/>
          </p:nvSpPr>
          <p:spPr>
            <a:xfrm>
              <a:off x="0" y="0"/>
              <a:ext cx="3058700" cy="1660939"/>
            </a:xfrm>
            <a:custGeom>
              <a:rect b="b" l="l" r="r" t="t"/>
              <a:pathLst>
                <a:path extrusionOk="0" h="1660939" w="3058700">
                  <a:moveTo>
                    <a:pt x="60163" y="0"/>
                  </a:moveTo>
                  <a:lnTo>
                    <a:pt x="2998537" y="0"/>
                  </a:lnTo>
                  <a:cubicBezTo>
                    <a:pt x="3014493" y="0"/>
                    <a:pt x="3029796" y="6339"/>
                    <a:pt x="3041079" y="17621"/>
                  </a:cubicBezTo>
                  <a:cubicBezTo>
                    <a:pt x="3052361" y="28904"/>
                    <a:pt x="3058700" y="44207"/>
                    <a:pt x="3058700" y="60163"/>
                  </a:cubicBezTo>
                  <a:lnTo>
                    <a:pt x="3058700" y="1600776"/>
                  </a:lnTo>
                  <a:cubicBezTo>
                    <a:pt x="3058700" y="1634003"/>
                    <a:pt x="3031764" y="1660939"/>
                    <a:pt x="2998537" y="1660939"/>
                  </a:cubicBezTo>
                  <a:lnTo>
                    <a:pt x="60163" y="1660939"/>
                  </a:lnTo>
                  <a:cubicBezTo>
                    <a:pt x="44207" y="1660939"/>
                    <a:pt x="28904" y="1654600"/>
                    <a:pt x="17621" y="1643318"/>
                  </a:cubicBezTo>
                  <a:cubicBezTo>
                    <a:pt x="6339" y="1632035"/>
                    <a:pt x="0" y="1616732"/>
                    <a:pt x="0" y="1600776"/>
                  </a:cubicBezTo>
                  <a:lnTo>
                    <a:pt x="0" y="60163"/>
                  </a:lnTo>
                  <a:cubicBezTo>
                    <a:pt x="0" y="26936"/>
                    <a:pt x="26936" y="0"/>
                    <a:pt x="60163"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0"/>
            <p:cNvSpPr txBox="1"/>
            <p:nvPr/>
          </p:nvSpPr>
          <p:spPr>
            <a:xfrm>
              <a:off x="0" y="-19050"/>
              <a:ext cx="3058700" cy="167998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6" name="Google Shape;416;p10"/>
          <p:cNvSpPr/>
          <p:nvPr/>
        </p:nvSpPr>
        <p:spPr>
          <a:xfrm rot="-10788660">
            <a:off x="12716119" y="1769211"/>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3">
              <a:alphaModFix/>
            </a:blip>
            <a:stretch>
              <a:fillRect b="0" l="0" r="0" t="0"/>
            </a:stretch>
          </a:blipFill>
          <a:ln>
            <a:noFill/>
          </a:ln>
        </p:spPr>
      </p:sp>
      <p:grpSp>
        <p:nvGrpSpPr>
          <p:cNvPr id="417" name="Google Shape;417;p10"/>
          <p:cNvGrpSpPr/>
          <p:nvPr/>
        </p:nvGrpSpPr>
        <p:grpSpPr>
          <a:xfrm rot="-5388660">
            <a:off x="10591408" y="7339806"/>
            <a:ext cx="973386" cy="973386"/>
            <a:chOff x="0" y="0"/>
            <a:chExt cx="812800" cy="812800"/>
          </a:xfrm>
        </p:grpSpPr>
        <p:sp>
          <p:nvSpPr>
            <p:cNvPr id="418" name="Google Shape;418;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20" name="Google Shape;420;p10"/>
          <p:cNvSpPr/>
          <p:nvPr/>
        </p:nvSpPr>
        <p:spPr>
          <a:xfrm rot="-10788660">
            <a:off x="10812266" y="7612502"/>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3">
              <a:alphaModFix/>
            </a:blip>
            <a:stretch>
              <a:fillRect b="0" l="0" r="0" t="0"/>
            </a:stretch>
          </a:blipFill>
          <a:ln>
            <a:noFill/>
          </a:ln>
        </p:spPr>
      </p:sp>
      <p:sp>
        <p:nvSpPr>
          <p:cNvPr id="421" name="Google Shape;421;p10"/>
          <p:cNvSpPr txBox="1"/>
          <p:nvPr/>
        </p:nvSpPr>
        <p:spPr>
          <a:xfrm>
            <a:off x="12698972" y="2652644"/>
            <a:ext cx="5502806" cy="2773997"/>
          </a:xfrm>
          <a:prstGeom prst="rect">
            <a:avLst/>
          </a:prstGeom>
          <a:noFill/>
          <a:ln>
            <a:noFill/>
          </a:ln>
        </p:spPr>
        <p:txBody>
          <a:bodyPr anchorCtr="0" anchor="t" bIns="0" lIns="0" spcFirstLastPara="1" rIns="0" wrap="square" tIns="0">
            <a:spAutoFit/>
          </a:bodyPr>
          <a:lstStyle/>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GCC (GNU Compiler Collection)</a:t>
            </a:r>
            <a:r>
              <a:rPr b="0" i="0" lang="en-US" sz="1700" u="none" cap="none" strike="noStrike">
                <a:solidFill>
                  <a:srgbClr val="FFFFFF"/>
                </a:solidFill>
                <a:latin typeface="Montserrat"/>
                <a:ea typeface="Montserrat"/>
                <a:cs typeface="Montserrat"/>
                <a:sym typeface="Montserrat"/>
              </a:rPr>
              <a:t> para ARM: Amplia compatibilidad y es de código abierto.</a:t>
            </a:r>
            <a:endParaRPr/>
          </a:p>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IAR Embedded Workbench</a:t>
            </a:r>
            <a:r>
              <a:rPr b="0" i="0" lang="en-US" sz="1700" u="none" cap="none" strike="noStrike">
                <a:solidFill>
                  <a:srgbClr val="FFFFFF"/>
                </a:solidFill>
                <a:latin typeface="Montserrat"/>
                <a:ea typeface="Montserrat"/>
                <a:cs typeface="Montserrat"/>
                <a:sym typeface="Montserrat"/>
              </a:rPr>
              <a:t>: Ofrece herramientas de desarrollo optimizadas para sistemas embebidos.</a:t>
            </a:r>
            <a:endParaRPr/>
          </a:p>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Keil uVision</a:t>
            </a:r>
            <a:r>
              <a:rPr b="0" i="0" lang="en-US" sz="1700" u="none" cap="none" strike="noStrike">
                <a:solidFill>
                  <a:srgbClr val="FFFFFF"/>
                </a:solidFill>
                <a:latin typeface="Montserrat"/>
                <a:ea typeface="Montserrat"/>
                <a:cs typeface="Montserrat"/>
                <a:sym typeface="Montserrat"/>
              </a:rPr>
              <a:t>: Muy usado en entornos de microcontroladores, especialmente en el desarrollo de aplicaciones ARM.</a:t>
            </a:r>
            <a:endParaRPr/>
          </a:p>
          <a:p>
            <a:pPr indent="0" lvl="0" marL="0" marR="0" rtl="0" algn="l">
              <a:lnSpc>
                <a:spcPct val="130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422" name="Google Shape;422;p10"/>
          <p:cNvSpPr txBox="1"/>
          <p:nvPr/>
        </p:nvSpPr>
        <p:spPr>
          <a:xfrm>
            <a:off x="13935694" y="1718488"/>
            <a:ext cx="2484927" cy="335280"/>
          </a:xfrm>
          <a:prstGeom prst="rect">
            <a:avLst/>
          </a:prstGeom>
          <a:noFill/>
          <a:ln>
            <a:noFill/>
          </a:ln>
        </p:spPr>
        <p:txBody>
          <a:bodyPr anchorCtr="0" anchor="t" bIns="0" lIns="0" spcFirstLastPara="1" rIns="0" wrap="square" tIns="0">
            <a:spAutoFit/>
          </a:bodyPr>
          <a:lstStyle/>
          <a:p>
            <a:pPr indent="0" lvl="0" marL="0" marR="0" rtl="0" algn="ctr">
              <a:lnSpc>
                <a:spcPct val="130014"/>
              </a:lnSpc>
              <a:spcBef>
                <a:spcPts val="0"/>
              </a:spcBef>
              <a:spcAft>
                <a:spcPts val="0"/>
              </a:spcAft>
              <a:buNone/>
            </a:pPr>
            <a:r>
              <a:rPr b="1" i="0" lang="en-US" sz="2099" u="none" cap="none" strike="noStrike">
                <a:solidFill>
                  <a:srgbClr val="FFFFFF"/>
                </a:solidFill>
                <a:latin typeface="Montserrat"/>
                <a:ea typeface="Montserrat"/>
                <a:cs typeface="Montserrat"/>
                <a:sym typeface="Montserrat"/>
              </a:rPr>
              <a:t>COMPILADORES</a:t>
            </a:r>
            <a:endParaRPr/>
          </a:p>
        </p:txBody>
      </p:sp>
      <p:sp>
        <p:nvSpPr>
          <p:cNvPr id="423" name="Google Shape;423;p10"/>
          <p:cNvSpPr txBox="1"/>
          <p:nvPr/>
        </p:nvSpPr>
        <p:spPr>
          <a:xfrm>
            <a:off x="447675" y="709525"/>
            <a:ext cx="7206469" cy="2547366"/>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4200" u="none" cap="none" strike="noStrike">
                <a:solidFill>
                  <a:srgbClr val="FFFFFF"/>
                </a:solidFill>
                <a:latin typeface="Arial"/>
                <a:ea typeface="Arial"/>
                <a:cs typeface="Arial"/>
                <a:sym typeface="Arial"/>
              </a:rPr>
              <a:t>COMPILACIÓN CRUZADA Y DESARROLLO PARA </a:t>
            </a:r>
            <a:r>
              <a:rPr b="0" i="0" lang="en-US" sz="4200" u="none" cap="none" strike="noStrike">
                <a:solidFill>
                  <a:srgbClr val="ACFDDB"/>
                </a:solidFill>
                <a:latin typeface="Arial"/>
                <a:ea typeface="Arial"/>
                <a:cs typeface="Arial"/>
                <a:sym typeface="Arial"/>
              </a:rPr>
              <a:t>PLATAFORMAS INTEGRADAS</a:t>
            </a:r>
            <a:endParaRPr/>
          </a:p>
        </p:txBody>
      </p:sp>
      <p:sp>
        <p:nvSpPr>
          <p:cNvPr id="424" name="Google Shape;424;p10"/>
          <p:cNvSpPr txBox="1"/>
          <p:nvPr/>
        </p:nvSpPr>
        <p:spPr>
          <a:xfrm>
            <a:off x="1205986" y="4014359"/>
            <a:ext cx="5698504" cy="275971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La compilación cruzada es el proceso de construir ejecutables en un sistema host (la máquina en la que se desarrolla) para que estos ejecutables funcionen en un sistema objetivo (target) que generalmente tiene una arquitectura diferente. Este proceso es común en el desarrollo de sistemas embebidos, ya que los dispositivos objetivos a menudo cuentan con microcontroladores de arquitecturas específicas.</a:t>
            </a:r>
            <a:endParaRPr/>
          </a:p>
        </p:txBody>
      </p:sp>
      <p:sp>
        <p:nvSpPr>
          <p:cNvPr id="425" name="Google Shape;425;p10"/>
          <p:cNvSpPr txBox="1"/>
          <p:nvPr/>
        </p:nvSpPr>
        <p:spPr>
          <a:xfrm>
            <a:off x="11566397" y="6780159"/>
            <a:ext cx="6535091" cy="3050222"/>
          </a:xfrm>
          <a:prstGeom prst="rect">
            <a:avLst/>
          </a:prstGeom>
          <a:noFill/>
          <a:ln>
            <a:noFill/>
          </a:ln>
        </p:spPr>
        <p:txBody>
          <a:bodyPr anchorCtr="0" anchor="t" bIns="0" lIns="0" spcFirstLastPara="1" rIns="0" wrap="square" tIns="0">
            <a:spAutoFit/>
          </a:bodyPr>
          <a:lstStyle/>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PlatformIO</a:t>
            </a:r>
            <a:r>
              <a:rPr b="0" i="0" lang="en-US" sz="1700" u="none" cap="none" strike="noStrike">
                <a:solidFill>
                  <a:srgbClr val="FFFFFF"/>
                </a:solidFill>
                <a:latin typeface="Montserrat"/>
                <a:ea typeface="Montserrat"/>
                <a:cs typeface="Montserrat"/>
                <a:sym typeface="Montserrat"/>
              </a:rPr>
              <a:t>: Un IDE multiplataforma que facilita la configuración de proyectos y soporta múltiples frameworks y arquitecturas.</a:t>
            </a:r>
            <a:endParaRPr/>
          </a:p>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Eclipse con CDT:</a:t>
            </a:r>
            <a:r>
              <a:rPr b="0" i="0" lang="en-US" sz="1700" u="none" cap="none" strike="noStrike">
                <a:solidFill>
                  <a:srgbClr val="FFFFFF"/>
                </a:solidFill>
                <a:latin typeface="Montserrat"/>
                <a:ea typeface="Montserrat"/>
                <a:cs typeface="Montserrat"/>
                <a:sym typeface="Montserrat"/>
              </a:rPr>
              <a:t> Eclipse, junto con el complemento CDT (C/C++ Development Tooling), permite el desarrollo cruzado con soporte para varios compiladores y herramientas.</a:t>
            </a:r>
            <a:endParaRPr/>
          </a:p>
          <a:p>
            <a:pPr indent="-183516" lvl="1" marL="367032" marR="0" rtl="0" algn="l">
              <a:lnSpc>
                <a:spcPct val="130000"/>
              </a:lnSpc>
              <a:spcBef>
                <a:spcPts val="0"/>
              </a:spcBef>
              <a:spcAft>
                <a:spcPts val="0"/>
              </a:spcAft>
              <a:buClr>
                <a:srgbClr val="FFFFFF"/>
              </a:buClr>
              <a:buSzPts val="1700"/>
              <a:buFont typeface="Arial"/>
              <a:buChar char="•"/>
            </a:pPr>
            <a:r>
              <a:rPr b="1" i="0" lang="en-US" sz="1700" u="none" cap="none" strike="noStrike">
                <a:solidFill>
                  <a:srgbClr val="FFFFFF"/>
                </a:solidFill>
                <a:latin typeface="Montserrat"/>
                <a:ea typeface="Montserrat"/>
                <a:cs typeface="Montserrat"/>
                <a:sym typeface="Montserrat"/>
              </a:rPr>
              <a:t>Visual Studio Code</a:t>
            </a:r>
            <a:r>
              <a:rPr b="0" i="0" lang="en-US" sz="1700" u="none" cap="none" strike="noStrike">
                <a:solidFill>
                  <a:srgbClr val="FFFFFF"/>
                </a:solidFill>
                <a:latin typeface="Montserrat"/>
                <a:ea typeface="Montserrat"/>
                <a:cs typeface="Montserrat"/>
                <a:sym typeface="Montserrat"/>
              </a:rPr>
              <a:t>: Un editor ampliamente usado que, con extensiones, facilita el desarrollo para plataformas embebidas</a:t>
            </a:r>
            <a:endParaRPr/>
          </a:p>
          <a:p>
            <a:pPr indent="0" lvl="0" marL="0" marR="0" rtl="0" algn="l">
              <a:lnSpc>
                <a:spcPct val="130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426" name="Google Shape;426;p10"/>
          <p:cNvSpPr txBox="1"/>
          <p:nvPr/>
        </p:nvSpPr>
        <p:spPr>
          <a:xfrm>
            <a:off x="11915554" y="6217533"/>
            <a:ext cx="4505067" cy="335280"/>
          </a:xfrm>
          <a:prstGeom prst="rect">
            <a:avLst/>
          </a:prstGeom>
          <a:noFill/>
          <a:ln>
            <a:noFill/>
          </a:ln>
        </p:spPr>
        <p:txBody>
          <a:bodyPr anchorCtr="0" anchor="t" bIns="0" lIns="0" spcFirstLastPara="1" rIns="0" wrap="square" tIns="0">
            <a:spAutoFit/>
          </a:bodyPr>
          <a:lstStyle/>
          <a:p>
            <a:pPr indent="0" lvl="0" marL="0" marR="0" rtl="0" algn="ctr">
              <a:lnSpc>
                <a:spcPct val="130014"/>
              </a:lnSpc>
              <a:spcBef>
                <a:spcPts val="0"/>
              </a:spcBef>
              <a:spcAft>
                <a:spcPts val="0"/>
              </a:spcAft>
              <a:buNone/>
            </a:pPr>
            <a:r>
              <a:rPr b="1" i="0" lang="en-US" sz="2099" u="none" cap="none" strike="noStrike">
                <a:solidFill>
                  <a:srgbClr val="FFFFFF"/>
                </a:solidFill>
                <a:latin typeface="Montserrat"/>
                <a:ea typeface="Montserrat"/>
                <a:cs typeface="Montserrat"/>
                <a:sym typeface="Montserrat"/>
              </a:rPr>
              <a:t>ENTORNOS DE DESARROLLO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30" name="Shape 430"/>
        <p:cNvGrpSpPr/>
        <p:nvPr/>
      </p:nvGrpSpPr>
      <p:grpSpPr>
        <a:xfrm>
          <a:off x="0" y="0"/>
          <a:ext cx="0" cy="0"/>
          <a:chOff x="0" y="0"/>
          <a:chExt cx="0" cy="0"/>
        </a:xfrm>
      </p:grpSpPr>
      <p:grpSp>
        <p:nvGrpSpPr>
          <p:cNvPr id="431" name="Google Shape;431;p11"/>
          <p:cNvGrpSpPr/>
          <p:nvPr/>
        </p:nvGrpSpPr>
        <p:grpSpPr>
          <a:xfrm>
            <a:off x="1028700" y="3143394"/>
            <a:ext cx="3909294" cy="5020707"/>
            <a:chOff x="0" y="-19050"/>
            <a:chExt cx="1090728" cy="1400822"/>
          </a:xfrm>
        </p:grpSpPr>
        <p:sp>
          <p:nvSpPr>
            <p:cNvPr id="432" name="Google Shape;432;p11"/>
            <p:cNvSpPr/>
            <p:nvPr/>
          </p:nvSpPr>
          <p:spPr>
            <a:xfrm>
              <a:off x="0" y="0"/>
              <a:ext cx="1090728" cy="1381772"/>
            </a:xfrm>
            <a:custGeom>
              <a:rect b="b" l="l" r="r" t="t"/>
              <a:pathLst>
                <a:path extrusionOk="0" h="1381772" w="1090728">
                  <a:moveTo>
                    <a:pt x="99019" y="0"/>
                  </a:moveTo>
                  <a:lnTo>
                    <a:pt x="991708" y="0"/>
                  </a:lnTo>
                  <a:cubicBezTo>
                    <a:pt x="1017970" y="0"/>
                    <a:pt x="1043156" y="10432"/>
                    <a:pt x="1061726" y="29002"/>
                  </a:cubicBezTo>
                  <a:cubicBezTo>
                    <a:pt x="1080295" y="47572"/>
                    <a:pt x="1090728" y="72758"/>
                    <a:pt x="1090728" y="99019"/>
                  </a:cubicBezTo>
                  <a:lnTo>
                    <a:pt x="1090728" y="1282753"/>
                  </a:lnTo>
                  <a:cubicBezTo>
                    <a:pt x="1090728" y="1309014"/>
                    <a:pt x="1080295" y="1334200"/>
                    <a:pt x="1061726" y="1352770"/>
                  </a:cubicBezTo>
                  <a:cubicBezTo>
                    <a:pt x="1043156" y="1371340"/>
                    <a:pt x="1017970" y="1381772"/>
                    <a:pt x="991708" y="1381772"/>
                  </a:cubicBezTo>
                  <a:lnTo>
                    <a:pt x="99019" y="1381772"/>
                  </a:lnTo>
                  <a:cubicBezTo>
                    <a:pt x="72758" y="1381772"/>
                    <a:pt x="47572" y="1371340"/>
                    <a:pt x="29002" y="1352770"/>
                  </a:cubicBezTo>
                  <a:cubicBezTo>
                    <a:pt x="10432" y="1334200"/>
                    <a:pt x="0" y="1309014"/>
                    <a:pt x="0" y="1282753"/>
                  </a:cubicBezTo>
                  <a:lnTo>
                    <a:pt x="0" y="99019"/>
                  </a:lnTo>
                  <a:cubicBezTo>
                    <a:pt x="0" y="72758"/>
                    <a:pt x="10432" y="47572"/>
                    <a:pt x="29002" y="29002"/>
                  </a:cubicBezTo>
                  <a:cubicBezTo>
                    <a:pt x="47572" y="10432"/>
                    <a:pt x="72758" y="0"/>
                    <a:pt x="99019" y="0"/>
                  </a:cubicBezTo>
                  <a:close/>
                </a:path>
              </a:pathLst>
            </a:custGeom>
            <a:solidFill>
              <a:srgbClr val="D7FF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txBox="1"/>
            <p:nvPr/>
          </p:nvSpPr>
          <p:spPr>
            <a:xfrm>
              <a:off x="0" y="-19050"/>
              <a:ext cx="1090728" cy="140082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4" name="Google Shape;434;p11"/>
          <p:cNvGrpSpPr/>
          <p:nvPr/>
        </p:nvGrpSpPr>
        <p:grpSpPr>
          <a:xfrm>
            <a:off x="9242904" y="3143394"/>
            <a:ext cx="3909294" cy="3788565"/>
            <a:chOff x="0" y="-19050"/>
            <a:chExt cx="1090728" cy="1057043"/>
          </a:xfrm>
        </p:grpSpPr>
        <p:sp>
          <p:nvSpPr>
            <p:cNvPr id="435" name="Google Shape;435;p11"/>
            <p:cNvSpPr/>
            <p:nvPr/>
          </p:nvSpPr>
          <p:spPr>
            <a:xfrm>
              <a:off x="0" y="0"/>
              <a:ext cx="1090728" cy="1037993"/>
            </a:xfrm>
            <a:custGeom>
              <a:rect b="b" l="l" r="r" t="t"/>
              <a:pathLst>
                <a:path extrusionOk="0" h="1037993" w="1090728">
                  <a:moveTo>
                    <a:pt x="99019" y="0"/>
                  </a:moveTo>
                  <a:lnTo>
                    <a:pt x="991708" y="0"/>
                  </a:lnTo>
                  <a:cubicBezTo>
                    <a:pt x="1017970" y="0"/>
                    <a:pt x="1043156" y="10432"/>
                    <a:pt x="1061726" y="29002"/>
                  </a:cubicBezTo>
                  <a:cubicBezTo>
                    <a:pt x="1080295" y="47572"/>
                    <a:pt x="1090728" y="72758"/>
                    <a:pt x="1090728" y="99019"/>
                  </a:cubicBezTo>
                  <a:lnTo>
                    <a:pt x="1090728" y="938974"/>
                  </a:lnTo>
                  <a:cubicBezTo>
                    <a:pt x="1090728" y="965235"/>
                    <a:pt x="1080295" y="990421"/>
                    <a:pt x="1061726" y="1008991"/>
                  </a:cubicBezTo>
                  <a:cubicBezTo>
                    <a:pt x="1043156" y="1027561"/>
                    <a:pt x="1017970" y="1037993"/>
                    <a:pt x="991708" y="1037993"/>
                  </a:cubicBezTo>
                  <a:lnTo>
                    <a:pt x="99019" y="1037993"/>
                  </a:lnTo>
                  <a:cubicBezTo>
                    <a:pt x="72758" y="1037993"/>
                    <a:pt x="47572" y="1027561"/>
                    <a:pt x="29002" y="1008991"/>
                  </a:cubicBezTo>
                  <a:cubicBezTo>
                    <a:pt x="10432" y="990421"/>
                    <a:pt x="0" y="965235"/>
                    <a:pt x="0" y="938974"/>
                  </a:cubicBezTo>
                  <a:lnTo>
                    <a:pt x="0" y="99019"/>
                  </a:lnTo>
                  <a:cubicBezTo>
                    <a:pt x="0" y="72758"/>
                    <a:pt x="10432" y="47572"/>
                    <a:pt x="29002" y="29002"/>
                  </a:cubicBezTo>
                  <a:cubicBezTo>
                    <a:pt x="47572" y="10432"/>
                    <a:pt x="72758" y="0"/>
                    <a:pt x="99019" y="0"/>
                  </a:cubicBezTo>
                  <a:close/>
                </a:path>
              </a:pathLst>
            </a:custGeom>
            <a:solidFill>
              <a:srgbClr val="3BB6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1"/>
            <p:cNvSpPr txBox="1"/>
            <p:nvPr/>
          </p:nvSpPr>
          <p:spPr>
            <a:xfrm>
              <a:off x="0" y="-19050"/>
              <a:ext cx="1090728" cy="105704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7" name="Google Shape;437;p11"/>
          <p:cNvGrpSpPr/>
          <p:nvPr/>
        </p:nvGrpSpPr>
        <p:grpSpPr>
          <a:xfrm>
            <a:off x="5135802" y="3143394"/>
            <a:ext cx="3909294" cy="3788565"/>
            <a:chOff x="0" y="-19050"/>
            <a:chExt cx="1090728" cy="1057043"/>
          </a:xfrm>
        </p:grpSpPr>
        <p:sp>
          <p:nvSpPr>
            <p:cNvPr id="438" name="Google Shape;438;p11"/>
            <p:cNvSpPr/>
            <p:nvPr/>
          </p:nvSpPr>
          <p:spPr>
            <a:xfrm>
              <a:off x="0" y="0"/>
              <a:ext cx="1090728" cy="1037993"/>
            </a:xfrm>
            <a:custGeom>
              <a:rect b="b" l="l" r="r" t="t"/>
              <a:pathLst>
                <a:path extrusionOk="0" h="1037993" w="1090728">
                  <a:moveTo>
                    <a:pt x="99019" y="0"/>
                  </a:moveTo>
                  <a:lnTo>
                    <a:pt x="991708" y="0"/>
                  </a:lnTo>
                  <a:cubicBezTo>
                    <a:pt x="1017970" y="0"/>
                    <a:pt x="1043156" y="10432"/>
                    <a:pt x="1061726" y="29002"/>
                  </a:cubicBezTo>
                  <a:cubicBezTo>
                    <a:pt x="1080295" y="47572"/>
                    <a:pt x="1090728" y="72758"/>
                    <a:pt x="1090728" y="99019"/>
                  </a:cubicBezTo>
                  <a:lnTo>
                    <a:pt x="1090728" y="938974"/>
                  </a:lnTo>
                  <a:cubicBezTo>
                    <a:pt x="1090728" y="965235"/>
                    <a:pt x="1080295" y="990421"/>
                    <a:pt x="1061726" y="1008991"/>
                  </a:cubicBezTo>
                  <a:cubicBezTo>
                    <a:pt x="1043156" y="1027561"/>
                    <a:pt x="1017970" y="1037993"/>
                    <a:pt x="991708" y="1037993"/>
                  </a:cubicBezTo>
                  <a:lnTo>
                    <a:pt x="99019" y="1037993"/>
                  </a:lnTo>
                  <a:cubicBezTo>
                    <a:pt x="72758" y="1037993"/>
                    <a:pt x="47572" y="1027561"/>
                    <a:pt x="29002" y="1008991"/>
                  </a:cubicBezTo>
                  <a:cubicBezTo>
                    <a:pt x="10432" y="990421"/>
                    <a:pt x="0" y="965235"/>
                    <a:pt x="0" y="938974"/>
                  </a:cubicBezTo>
                  <a:lnTo>
                    <a:pt x="0" y="99019"/>
                  </a:lnTo>
                  <a:cubicBezTo>
                    <a:pt x="0" y="72758"/>
                    <a:pt x="10432" y="47572"/>
                    <a:pt x="29002" y="29002"/>
                  </a:cubicBezTo>
                  <a:cubicBezTo>
                    <a:pt x="47572" y="10432"/>
                    <a:pt x="72758" y="0"/>
                    <a:pt x="99019"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1"/>
            <p:cNvSpPr txBox="1"/>
            <p:nvPr/>
          </p:nvSpPr>
          <p:spPr>
            <a:xfrm>
              <a:off x="0" y="-19050"/>
              <a:ext cx="1090728" cy="105704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0" name="Google Shape;440;p11"/>
          <p:cNvGrpSpPr/>
          <p:nvPr/>
        </p:nvGrpSpPr>
        <p:grpSpPr>
          <a:xfrm>
            <a:off x="13350006" y="3143394"/>
            <a:ext cx="3909294" cy="4046455"/>
            <a:chOff x="0" y="-19050"/>
            <a:chExt cx="1090728" cy="1128997"/>
          </a:xfrm>
        </p:grpSpPr>
        <p:sp>
          <p:nvSpPr>
            <p:cNvPr id="441" name="Google Shape;441;p11"/>
            <p:cNvSpPr/>
            <p:nvPr/>
          </p:nvSpPr>
          <p:spPr>
            <a:xfrm>
              <a:off x="0" y="0"/>
              <a:ext cx="1090728" cy="1109947"/>
            </a:xfrm>
            <a:custGeom>
              <a:rect b="b" l="l" r="r" t="t"/>
              <a:pathLst>
                <a:path extrusionOk="0" h="1109947" w="1090728">
                  <a:moveTo>
                    <a:pt x="99019" y="0"/>
                  </a:moveTo>
                  <a:lnTo>
                    <a:pt x="991708" y="0"/>
                  </a:lnTo>
                  <a:cubicBezTo>
                    <a:pt x="1017970" y="0"/>
                    <a:pt x="1043156" y="10432"/>
                    <a:pt x="1061726" y="29002"/>
                  </a:cubicBezTo>
                  <a:cubicBezTo>
                    <a:pt x="1080295" y="47572"/>
                    <a:pt x="1090728" y="72758"/>
                    <a:pt x="1090728" y="99019"/>
                  </a:cubicBezTo>
                  <a:lnTo>
                    <a:pt x="1090728" y="1010928"/>
                  </a:lnTo>
                  <a:cubicBezTo>
                    <a:pt x="1090728" y="1037189"/>
                    <a:pt x="1080295" y="1062375"/>
                    <a:pt x="1061726" y="1080945"/>
                  </a:cubicBezTo>
                  <a:cubicBezTo>
                    <a:pt x="1043156" y="1099515"/>
                    <a:pt x="1017970" y="1109947"/>
                    <a:pt x="991708" y="1109947"/>
                  </a:cubicBezTo>
                  <a:lnTo>
                    <a:pt x="99019" y="1109947"/>
                  </a:lnTo>
                  <a:cubicBezTo>
                    <a:pt x="72758" y="1109947"/>
                    <a:pt x="47572" y="1099515"/>
                    <a:pt x="29002" y="1080945"/>
                  </a:cubicBezTo>
                  <a:cubicBezTo>
                    <a:pt x="10432" y="1062375"/>
                    <a:pt x="0" y="1037189"/>
                    <a:pt x="0" y="1010928"/>
                  </a:cubicBezTo>
                  <a:lnTo>
                    <a:pt x="0" y="99019"/>
                  </a:lnTo>
                  <a:cubicBezTo>
                    <a:pt x="0" y="72758"/>
                    <a:pt x="10432" y="47572"/>
                    <a:pt x="29002" y="29002"/>
                  </a:cubicBezTo>
                  <a:cubicBezTo>
                    <a:pt x="47572" y="10432"/>
                    <a:pt x="72758" y="0"/>
                    <a:pt x="99019" y="0"/>
                  </a:cubicBezTo>
                  <a:close/>
                </a:path>
              </a:pathLst>
            </a:custGeom>
            <a:solidFill>
              <a:srgbClr val="24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1"/>
            <p:cNvSpPr txBox="1"/>
            <p:nvPr/>
          </p:nvSpPr>
          <p:spPr>
            <a:xfrm>
              <a:off x="0" y="-19050"/>
              <a:ext cx="1090728" cy="112899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3" name="Google Shape;443;p11"/>
          <p:cNvGrpSpPr/>
          <p:nvPr/>
        </p:nvGrpSpPr>
        <p:grpSpPr>
          <a:xfrm>
            <a:off x="4607933" y="3514653"/>
            <a:ext cx="850622" cy="850622"/>
            <a:chOff x="0" y="0"/>
            <a:chExt cx="812800" cy="812800"/>
          </a:xfrm>
        </p:grpSpPr>
        <p:sp>
          <p:nvSpPr>
            <p:cNvPr id="444" name="Google Shape;444;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6D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6" name="Google Shape;446;p11"/>
          <p:cNvGrpSpPr/>
          <p:nvPr/>
        </p:nvGrpSpPr>
        <p:grpSpPr>
          <a:xfrm>
            <a:off x="8718689" y="3514653"/>
            <a:ext cx="850622" cy="850622"/>
            <a:chOff x="0" y="0"/>
            <a:chExt cx="812800" cy="812800"/>
          </a:xfrm>
        </p:grpSpPr>
        <p:sp>
          <p:nvSpPr>
            <p:cNvPr id="447" name="Google Shape;447;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6D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9" name="Google Shape;449;p11"/>
          <p:cNvGrpSpPr/>
          <p:nvPr/>
        </p:nvGrpSpPr>
        <p:grpSpPr>
          <a:xfrm>
            <a:off x="12845911" y="3514653"/>
            <a:ext cx="850622" cy="850622"/>
            <a:chOff x="0" y="0"/>
            <a:chExt cx="812800" cy="812800"/>
          </a:xfrm>
        </p:grpSpPr>
        <p:sp>
          <p:nvSpPr>
            <p:cNvPr id="450" name="Google Shape;450;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6D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2" name="Google Shape;452;p11"/>
          <p:cNvGrpSpPr/>
          <p:nvPr/>
        </p:nvGrpSpPr>
        <p:grpSpPr>
          <a:xfrm rot="5400000">
            <a:off x="9000238" y="3835511"/>
            <a:ext cx="265040" cy="227954"/>
            <a:chOff x="37766" y="72195"/>
            <a:chExt cx="166170" cy="142918"/>
          </a:xfrm>
        </p:grpSpPr>
        <p:sp>
          <p:nvSpPr>
            <p:cNvPr id="453" name="Google Shape;453;p11"/>
            <p:cNvSpPr/>
            <p:nvPr/>
          </p:nvSpPr>
          <p:spPr>
            <a:xfrm>
              <a:off x="46890" y="72195"/>
              <a:ext cx="147923" cy="142918"/>
            </a:xfrm>
            <a:custGeom>
              <a:rect b="b" l="l" r="r" t="t"/>
              <a:pathLst>
                <a:path extrusionOk="0" h="142918" w="147923">
                  <a:moveTo>
                    <a:pt x="134387" y="35362"/>
                  </a:moveTo>
                  <a:lnTo>
                    <a:pt x="135620" y="37556"/>
                  </a:lnTo>
                  <a:cubicBezTo>
                    <a:pt x="147923" y="59455"/>
                    <a:pt x="147687" y="86237"/>
                    <a:pt x="135000" y="107916"/>
                  </a:cubicBezTo>
                  <a:cubicBezTo>
                    <a:pt x="122313" y="129595"/>
                    <a:pt x="99080" y="142918"/>
                    <a:pt x="73961" y="142918"/>
                  </a:cubicBezTo>
                  <a:lnTo>
                    <a:pt x="73961" y="142918"/>
                  </a:lnTo>
                  <a:cubicBezTo>
                    <a:pt x="48843" y="142918"/>
                    <a:pt x="25609" y="129595"/>
                    <a:pt x="12922" y="107916"/>
                  </a:cubicBezTo>
                  <a:cubicBezTo>
                    <a:pt x="236" y="86237"/>
                    <a:pt x="0" y="59455"/>
                    <a:pt x="12303" y="37556"/>
                  </a:cubicBezTo>
                  <a:lnTo>
                    <a:pt x="13536" y="35362"/>
                  </a:lnTo>
                  <a:cubicBezTo>
                    <a:pt x="25806" y="13520"/>
                    <a:pt x="48909" y="0"/>
                    <a:pt x="73961" y="0"/>
                  </a:cubicBezTo>
                  <a:cubicBezTo>
                    <a:pt x="99014" y="0"/>
                    <a:pt x="122116" y="13520"/>
                    <a:pt x="134387" y="35362"/>
                  </a:cubicBezTo>
                  <a:close/>
                </a:path>
              </a:pathLst>
            </a:custGeom>
            <a:solidFill>
              <a:srgbClr val="67D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txBox="1"/>
            <p:nvPr/>
          </p:nvSpPr>
          <p:spPr>
            <a:xfrm>
              <a:off x="37766" y="80824"/>
              <a:ext cx="166170" cy="11892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5" name="Google Shape;455;p11"/>
          <p:cNvGrpSpPr/>
          <p:nvPr/>
        </p:nvGrpSpPr>
        <p:grpSpPr>
          <a:xfrm rot="5400000">
            <a:off x="13113118" y="3835511"/>
            <a:ext cx="265040" cy="227954"/>
            <a:chOff x="37766" y="72195"/>
            <a:chExt cx="166170" cy="142918"/>
          </a:xfrm>
        </p:grpSpPr>
        <p:sp>
          <p:nvSpPr>
            <p:cNvPr id="456" name="Google Shape;456;p11"/>
            <p:cNvSpPr/>
            <p:nvPr/>
          </p:nvSpPr>
          <p:spPr>
            <a:xfrm>
              <a:off x="46890" y="72195"/>
              <a:ext cx="147923" cy="142918"/>
            </a:xfrm>
            <a:custGeom>
              <a:rect b="b" l="l" r="r" t="t"/>
              <a:pathLst>
                <a:path extrusionOk="0" h="142918" w="147923">
                  <a:moveTo>
                    <a:pt x="134387" y="35362"/>
                  </a:moveTo>
                  <a:lnTo>
                    <a:pt x="135620" y="37556"/>
                  </a:lnTo>
                  <a:cubicBezTo>
                    <a:pt x="147923" y="59455"/>
                    <a:pt x="147687" y="86237"/>
                    <a:pt x="135000" y="107916"/>
                  </a:cubicBezTo>
                  <a:cubicBezTo>
                    <a:pt x="122313" y="129595"/>
                    <a:pt x="99080" y="142918"/>
                    <a:pt x="73961" y="142918"/>
                  </a:cubicBezTo>
                  <a:lnTo>
                    <a:pt x="73961" y="142918"/>
                  </a:lnTo>
                  <a:cubicBezTo>
                    <a:pt x="48843" y="142918"/>
                    <a:pt x="25609" y="129595"/>
                    <a:pt x="12922" y="107916"/>
                  </a:cubicBezTo>
                  <a:cubicBezTo>
                    <a:pt x="236" y="86237"/>
                    <a:pt x="0" y="59455"/>
                    <a:pt x="12303" y="37556"/>
                  </a:cubicBezTo>
                  <a:lnTo>
                    <a:pt x="13536" y="35362"/>
                  </a:lnTo>
                  <a:cubicBezTo>
                    <a:pt x="25806" y="13520"/>
                    <a:pt x="48909" y="0"/>
                    <a:pt x="73961" y="0"/>
                  </a:cubicBezTo>
                  <a:cubicBezTo>
                    <a:pt x="99014" y="0"/>
                    <a:pt x="122116" y="13520"/>
                    <a:pt x="134387" y="35362"/>
                  </a:cubicBezTo>
                  <a:close/>
                </a:path>
              </a:pathLst>
            </a:custGeom>
            <a:solidFill>
              <a:srgbClr val="24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txBox="1"/>
            <p:nvPr/>
          </p:nvSpPr>
          <p:spPr>
            <a:xfrm>
              <a:off x="37766" y="80824"/>
              <a:ext cx="166170" cy="11892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8" name="Google Shape;458;p11"/>
          <p:cNvGrpSpPr/>
          <p:nvPr/>
        </p:nvGrpSpPr>
        <p:grpSpPr>
          <a:xfrm rot="5400000">
            <a:off x="4899467" y="3835511"/>
            <a:ext cx="265040" cy="227954"/>
            <a:chOff x="37766" y="72195"/>
            <a:chExt cx="166170" cy="142918"/>
          </a:xfrm>
        </p:grpSpPr>
        <p:sp>
          <p:nvSpPr>
            <p:cNvPr id="459" name="Google Shape;459;p11"/>
            <p:cNvSpPr/>
            <p:nvPr/>
          </p:nvSpPr>
          <p:spPr>
            <a:xfrm>
              <a:off x="46890" y="72195"/>
              <a:ext cx="147923" cy="142918"/>
            </a:xfrm>
            <a:custGeom>
              <a:rect b="b" l="l" r="r" t="t"/>
              <a:pathLst>
                <a:path extrusionOk="0" h="142918" w="147923">
                  <a:moveTo>
                    <a:pt x="134387" y="35362"/>
                  </a:moveTo>
                  <a:lnTo>
                    <a:pt x="135620" y="37556"/>
                  </a:lnTo>
                  <a:cubicBezTo>
                    <a:pt x="147923" y="59455"/>
                    <a:pt x="147687" y="86237"/>
                    <a:pt x="135000" y="107916"/>
                  </a:cubicBezTo>
                  <a:cubicBezTo>
                    <a:pt x="122313" y="129595"/>
                    <a:pt x="99080" y="142918"/>
                    <a:pt x="73961" y="142918"/>
                  </a:cubicBezTo>
                  <a:lnTo>
                    <a:pt x="73961" y="142918"/>
                  </a:lnTo>
                  <a:cubicBezTo>
                    <a:pt x="48843" y="142918"/>
                    <a:pt x="25609" y="129595"/>
                    <a:pt x="12922" y="107916"/>
                  </a:cubicBezTo>
                  <a:cubicBezTo>
                    <a:pt x="236" y="86237"/>
                    <a:pt x="0" y="59455"/>
                    <a:pt x="12303" y="37556"/>
                  </a:cubicBezTo>
                  <a:lnTo>
                    <a:pt x="13536" y="35362"/>
                  </a:lnTo>
                  <a:cubicBezTo>
                    <a:pt x="25806" y="13520"/>
                    <a:pt x="48909" y="0"/>
                    <a:pt x="73961" y="0"/>
                  </a:cubicBezTo>
                  <a:cubicBezTo>
                    <a:pt x="99014" y="0"/>
                    <a:pt x="122116" y="13520"/>
                    <a:pt x="134387" y="35362"/>
                  </a:cubicBezTo>
                  <a:close/>
                </a:path>
              </a:pathLst>
            </a:custGeom>
            <a:solidFill>
              <a:srgbClr val="5CD9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txBox="1"/>
            <p:nvPr/>
          </p:nvSpPr>
          <p:spPr>
            <a:xfrm>
              <a:off x="37766" y="80824"/>
              <a:ext cx="166170" cy="11892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461" name="Google Shape;461;p11"/>
          <p:cNvCxnSpPr/>
          <p:nvPr/>
        </p:nvCxnSpPr>
        <p:spPr>
          <a:xfrm>
            <a:off x="1293341" y="2602071"/>
            <a:ext cx="16137088" cy="0"/>
          </a:xfrm>
          <a:prstGeom prst="straightConnector1">
            <a:avLst/>
          </a:prstGeom>
          <a:noFill/>
          <a:ln cap="rnd" cmpd="sng" w="76200">
            <a:solidFill>
              <a:srgbClr val="D9D9D9"/>
            </a:solidFill>
            <a:prstDash val="dot"/>
            <a:round/>
            <a:headEnd len="sm" w="sm" type="none"/>
            <a:tailEnd len="sm" w="sm" type="none"/>
          </a:ln>
        </p:spPr>
      </p:cxnSp>
      <p:sp>
        <p:nvSpPr>
          <p:cNvPr id="462" name="Google Shape;462;p11"/>
          <p:cNvSpPr txBox="1"/>
          <p:nvPr/>
        </p:nvSpPr>
        <p:spPr>
          <a:xfrm>
            <a:off x="1028700" y="108997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PROCESO DE COMPILACIÓN CRUZADA</a:t>
            </a:r>
            <a:endParaRPr/>
          </a:p>
        </p:txBody>
      </p:sp>
      <p:sp>
        <p:nvSpPr>
          <p:cNvPr id="463" name="Google Shape;463;p11"/>
          <p:cNvSpPr txBox="1"/>
          <p:nvPr/>
        </p:nvSpPr>
        <p:spPr>
          <a:xfrm>
            <a:off x="1184224" y="4167479"/>
            <a:ext cx="3532477" cy="36525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1900" u="none" cap="none" strike="noStrike">
                <a:solidFill>
                  <a:srgbClr val="1A0A33"/>
                </a:solidFill>
                <a:latin typeface="Montserrat"/>
                <a:ea typeface="Montserrat"/>
                <a:cs typeface="Montserrat"/>
                <a:sym typeface="Montserrat"/>
              </a:rPr>
              <a:t>Se instalan las herramientas de compilación necesarias (como el compilador cruzado) y se configuran en el sistema host. Este paso implica especificar los caminos y las banderas necesarias para el compilador, dependiendo de la arquitectura del dispositivo objetivo.</a:t>
            </a:r>
            <a:endParaRPr/>
          </a:p>
        </p:txBody>
      </p:sp>
      <p:sp>
        <p:nvSpPr>
          <p:cNvPr id="464" name="Google Shape;464;p11"/>
          <p:cNvSpPr txBox="1"/>
          <p:nvPr/>
        </p:nvSpPr>
        <p:spPr>
          <a:xfrm>
            <a:off x="9607411" y="3822175"/>
            <a:ext cx="3238500" cy="27381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1900" u="none" cap="none" strike="noStrike">
                <a:solidFill>
                  <a:srgbClr val="FFFFFF"/>
                </a:solidFill>
                <a:latin typeface="Montserrat"/>
                <a:ea typeface="Montserrat"/>
                <a:cs typeface="Montserrat"/>
                <a:sym typeface="Montserrat"/>
              </a:rPr>
              <a:t>Se ejecuta el compilador cruzado, configurado con las banderas y opciones adecuadas, para generar un archivo binario ejecutable compatible con el dispositivo objetivo.</a:t>
            </a:r>
            <a:endParaRPr/>
          </a:p>
        </p:txBody>
      </p:sp>
      <p:sp>
        <p:nvSpPr>
          <p:cNvPr id="465" name="Google Shape;465;p11"/>
          <p:cNvSpPr txBox="1"/>
          <p:nvPr/>
        </p:nvSpPr>
        <p:spPr>
          <a:xfrm>
            <a:off x="5483325" y="4030416"/>
            <a:ext cx="3260134" cy="27381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1900" u="none" cap="none" strike="noStrike">
                <a:solidFill>
                  <a:srgbClr val="1A0A33"/>
                </a:solidFill>
                <a:latin typeface="Montserrat"/>
                <a:ea typeface="Montserrat"/>
                <a:cs typeface="Montserrat"/>
                <a:sym typeface="Montserrat"/>
              </a:rPr>
              <a:t>El código se escribe en un lenguaje compatible (habitualmente C o C++), teniendo en cuenta las limitaciones del sistema embebido y optimizando para el tamaño y eficiencia del binario.</a:t>
            </a:r>
            <a:endParaRPr/>
          </a:p>
        </p:txBody>
      </p:sp>
      <p:sp>
        <p:nvSpPr>
          <p:cNvPr id="466" name="Google Shape;466;p11"/>
          <p:cNvSpPr txBox="1"/>
          <p:nvPr/>
        </p:nvSpPr>
        <p:spPr>
          <a:xfrm>
            <a:off x="13613326" y="3737681"/>
            <a:ext cx="3532477" cy="33477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1900" u="none" cap="none" strike="noStrike">
                <a:solidFill>
                  <a:srgbClr val="FFFFFF"/>
                </a:solidFill>
                <a:latin typeface="Montserrat"/>
                <a:ea typeface="Montserrat"/>
                <a:cs typeface="Montserrat"/>
                <a:sym typeface="Montserrat"/>
              </a:rPr>
              <a:t>Una vez generado el binario, se transfiere al dispositivo mediante USB, JTAG, o a través de un puerto de serie. Luego, se realizan pruebas para asegurar que el software funcione correctamente en el hardware de destino, y se depuran posibles errores</a:t>
            </a:r>
            <a:endParaRPr/>
          </a:p>
        </p:txBody>
      </p:sp>
      <p:sp>
        <p:nvSpPr>
          <p:cNvPr id="467" name="Google Shape;467;p11"/>
          <p:cNvSpPr txBox="1"/>
          <p:nvPr/>
        </p:nvSpPr>
        <p:spPr>
          <a:xfrm>
            <a:off x="1020303" y="3444946"/>
            <a:ext cx="3860321" cy="6045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900" u="none" cap="none" strike="noStrike">
                <a:solidFill>
                  <a:srgbClr val="1A0A33"/>
                </a:solidFill>
                <a:latin typeface="Montserrat"/>
                <a:ea typeface="Montserrat"/>
                <a:cs typeface="Montserrat"/>
                <a:sym typeface="Montserrat"/>
              </a:rPr>
              <a:t>CONFIGURACIÓN DEL ENTORNO</a:t>
            </a:r>
            <a:endParaRPr/>
          </a:p>
        </p:txBody>
      </p:sp>
      <p:sp>
        <p:nvSpPr>
          <p:cNvPr id="468" name="Google Shape;468;p11"/>
          <p:cNvSpPr txBox="1"/>
          <p:nvPr/>
        </p:nvSpPr>
        <p:spPr>
          <a:xfrm>
            <a:off x="9291877" y="3318446"/>
            <a:ext cx="3860321" cy="2997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900" u="none" cap="none" strike="noStrike">
                <a:solidFill>
                  <a:srgbClr val="FFFFFF"/>
                </a:solidFill>
                <a:latin typeface="Montserrat"/>
                <a:ea typeface="Montserrat"/>
                <a:cs typeface="Montserrat"/>
                <a:sym typeface="Montserrat"/>
              </a:rPr>
              <a:t>COMPILACIÓN</a:t>
            </a:r>
            <a:endParaRPr/>
          </a:p>
        </p:txBody>
      </p:sp>
      <p:sp>
        <p:nvSpPr>
          <p:cNvPr id="469" name="Google Shape;469;p11"/>
          <p:cNvSpPr txBox="1"/>
          <p:nvPr/>
        </p:nvSpPr>
        <p:spPr>
          <a:xfrm>
            <a:off x="5437439" y="3306381"/>
            <a:ext cx="3306021" cy="6045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900" u="none" cap="none" strike="noStrike">
                <a:solidFill>
                  <a:srgbClr val="1A0A33"/>
                </a:solidFill>
                <a:latin typeface="Montserrat"/>
                <a:ea typeface="Montserrat"/>
                <a:cs typeface="Montserrat"/>
                <a:sym typeface="Montserrat"/>
              </a:rPr>
              <a:t>DESARROLLO DE CÓDIGO</a:t>
            </a:r>
            <a:endParaRPr/>
          </a:p>
        </p:txBody>
      </p:sp>
      <p:sp>
        <p:nvSpPr>
          <p:cNvPr id="470" name="Google Shape;470;p11"/>
          <p:cNvSpPr txBox="1"/>
          <p:nvPr/>
        </p:nvSpPr>
        <p:spPr>
          <a:xfrm>
            <a:off x="13404611" y="3318446"/>
            <a:ext cx="3860321" cy="2997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900" u="none" cap="none" strike="noStrike">
                <a:solidFill>
                  <a:srgbClr val="FFFFFF"/>
                </a:solidFill>
                <a:latin typeface="Montserrat"/>
                <a:ea typeface="Montserrat"/>
                <a:cs typeface="Montserrat"/>
                <a:sym typeface="Montserrat"/>
              </a:rPr>
              <a:t>CARGA Y PRUEBA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74" name="Shape 474"/>
        <p:cNvGrpSpPr/>
        <p:nvPr/>
      </p:nvGrpSpPr>
      <p:grpSpPr>
        <a:xfrm>
          <a:off x="0" y="0"/>
          <a:ext cx="0" cy="0"/>
          <a:chOff x="0" y="0"/>
          <a:chExt cx="0" cy="0"/>
        </a:xfrm>
      </p:grpSpPr>
      <p:sp>
        <p:nvSpPr>
          <p:cNvPr id="475" name="Google Shape;475;g35c6c580227_0_152"/>
          <p:cNvSpPr/>
          <p:nvPr/>
        </p:nvSpPr>
        <p:spPr>
          <a:xfrm>
            <a:off x="13038155" y="1028700"/>
            <a:ext cx="4221145" cy="5880549"/>
          </a:xfrm>
          <a:custGeom>
            <a:rect b="b" l="l" r="r" t="t"/>
            <a:pathLst>
              <a:path extrusionOk="0" h="5880549" w="4221145">
                <a:moveTo>
                  <a:pt x="0" y="0"/>
                </a:moveTo>
                <a:lnTo>
                  <a:pt x="4221145" y="0"/>
                </a:lnTo>
                <a:lnTo>
                  <a:pt x="4221145" y="5880549"/>
                </a:lnTo>
                <a:lnTo>
                  <a:pt x="0" y="5880549"/>
                </a:lnTo>
                <a:lnTo>
                  <a:pt x="0" y="0"/>
                </a:lnTo>
                <a:close/>
              </a:path>
            </a:pathLst>
          </a:custGeom>
          <a:blipFill rotWithShape="1">
            <a:blip r:embed="rId3">
              <a:alphaModFix/>
            </a:blip>
            <a:stretch>
              <a:fillRect b="0" l="-57136" r="-61366" t="0"/>
            </a:stretch>
          </a:blipFill>
          <a:ln>
            <a:noFill/>
          </a:ln>
        </p:spPr>
      </p:sp>
      <p:sp>
        <p:nvSpPr>
          <p:cNvPr id="476" name="Google Shape;476;g35c6c580227_0_152"/>
          <p:cNvSpPr/>
          <p:nvPr/>
        </p:nvSpPr>
        <p:spPr>
          <a:xfrm>
            <a:off x="8235169" y="1028700"/>
            <a:ext cx="4221145" cy="5852921"/>
          </a:xfrm>
          <a:custGeom>
            <a:rect b="b" l="l" r="r" t="t"/>
            <a:pathLst>
              <a:path extrusionOk="0" h="5852921" w="4221145">
                <a:moveTo>
                  <a:pt x="0" y="0"/>
                </a:moveTo>
                <a:lnTo>
                  <a:pt x="4221145" y="0"/>
                </a:lnTo>
                <a:lnTo>
                  <a:pt x="4221145" y="5852921"/>
                </a:lnTo>
                <a:lnTo>
                  <a:pt x="0" y="5852921"/>
                </a:lnTo>
                <a:lnTo>
                  <a:pt x="0" y="0"/>
                </a:lnTo>
                <a:close/>
              </a:path>
            </a:pathLst>
          </a:custGeom>
          <a:blipFill rotWithShape="1">
            <a:blip r:embed="rId4">
              <a:alphaModFix/>
            </a:blip>
            <a:stretch>
              <a:fillRect b="-87103" l="-129639" r="-436406" t="-133142"/>
            </a:stretch>
          </a:blipFill>
          <a:ln>
            <a:noFill/>
          </a:ln>
        </p:spPr>
      </p:sp>
      <p:grpSp>
        <p:nvGrpSpPr>
          <p:cNvPr id="477" name="Google Shape;477;g35c6c580227_0_152"/>
          <p:cNvGrpSpPr/>
          <p:nvPr/>
        </p:nvGrpSpPr>
        <p:grpSpPr>
          <a:xfrm>
            <a:off x="14662034" y="6422556"/>
            <a:ext cx="973409" cy="973409"/>
            <a:chOff x="0" y="0"/>
            <a:chExt cx="812800" cy="812800"/>
          </a:xfrm>
        </p:grpSpPr>
        <p:sp>
          <p:nvSpPr>
            <p:cNvPr id="478" name="Google Shape;478;g35c6c580227_0_15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g35c6c580227_0_15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80" name="Google Shape;480;g35c6c580227_0_152"/>
          <p:cNvGrpSpPr/>
          <p:nvPr/>
        </p:nvGrpSpPr>
        <p:grpSpPr>
          <a:xfrm>
            <a:off x="9859048" y="6394928"/>
            <a:ext cx="973409" cy="973409"/>
            <a:chOff x="0" y="0"/>
            <a:chExt cx="812800" cy="812800"/>
          </a:xfrm>
        </p:grpSpPr>
        <p:sp>
          <p:nvSpPr>
            <p:cNvPr id="481" name="Google Shape;481;g35c6c580227_0_15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g35c6c580227_0_15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83" name="Google Shape;483;g35c6c580227_0_152"/>
          <p:cNvGrpSpPr/>
          <p:nvPr/>
        </p:nvGrpSpPr>
        <p:grpSpPr>
          <a:xfrm>
            <a:off x="1028700" y="6466580"/>
            <a:ext cx="4349599" cy="2380896"/>
            <a:chOff x="0" y="-19050"/>
            <a:chExt cx="876900" cy="480000"/>
          </a:xfrm>
        </p:grpSpPr>
        <p:sp>
          <p:nvSpPr>
            <p:cNvPr id="484" name="Google Shape;484;g35c6c580227_0_152"/>
            <p:cNvSpPr/>
            <p:nvPr/>
          </p:nvSpPr>
          <p:spPr>
            <a:xfrm>
              <a:off x="0" y="0"/>
              <a:ext cx="876777" cy="460946"/>
            </a:xfrm>
            <a:custGeom>
              <a:rect b="b" l="l" r="r" t="t"/>
              <a:pathLst>
                <a:path extrusionOk="0" h="460946" w="876777">
                  <a:moveTo>
                    <a:pt x="89009" y="0"/>
                  </a:moveTo>
                  <a:lnTo>
                    <a:pt x="787769" y="0"/>
                  </a:lnTo>
                  <a:cubicBezTo>
                    <a:pt x="836927" y="0"/>
                    <a:pt x="876777" y="39851"/>
                    <a:pt x="876777" y="89009"/>
                  </a:cubicBezTo>
                  <a:lnTo>
                    <a:pt x="876777" y="371937"/>
                  </a:lnTo>
                  <a:cubicBezTo>
                    <a:pt x="876777" y="421096"/>
                    <a:pt x="836927" y="460946"/>
                    <a:pt x="787769" y="460946"/>
                  </a:cubicBezTo>
                  <a:lnTo>
                    <a:pt x="89009" y="460946"/>
                  </a:lnTo>
                  <a:cubicBezTo>
                    <a:pt x="39851" y="460946"/>
                    <a:pt x="0" y="421096"/>
                    <a:pt x="0" y="371937"/>
                  </a:cubicBezTo>
                  <a:lnTo>
                    <a:pt x="0" y="89009"/>
                  </a:lnTo>
                  <a:cubicBezTo>
                    <a:pt x="0" y="39851"/>
                    <a:pt x="39851" y="0"/>
                    <a:pt x="89009"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35c6c580227_0_152"/>
            <p:cNvSpPr txBox="1"/>
            <p:nvPr/>
          </p:nvSpPr>
          <p:spPr>
            <a:xfrm>
              <a:off x="0" y="-19050"/>
              <a:ext cx="876900" cy="4800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6" name="Google Shape;486;g35c6c580227_0_152"/>
          <p:cNvSpPr/>
          <p:nvPr/>
        </p:nvSpPr>
        <p:spPr>
          <a:xfrm rot="-5400000">
            <a:off x="10079907" y="6667624"/>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5">
              <a:alphaModFix/>
            </a:blip>
            <a:stretch>
              <a:fillRect b="0" l="0" r="0" t="0"/>
            </a:stretch>
          </a:blipFill>
          <a:ln>
            <a:noFill/>
          </a:ln>
        </p:spPr>
      </p:sp>
      <p:sp>
        <p:nvSpPr>
          <p:cNvPr id="487" name="Google Shape;487;g35c6c580227_0_152"/>
          <p:cNvSpPr txBox="1"/>
          <p:nvPr/>
        </p:nvSpPr>
        <p:spPr>
          <a:xfrm>
            <a:off x="13038155" y="8156848"/>
            <a:ext cx="4557300" cy="2302800"/>
          </a:xfrm>
          <a:prstGeom prst="rect">
            <a:avLst/>
          </a:prstGeom>
          <a:noFill/>
          <a:ln>
            <a:noFill/>
          </a:ln>
        </p:spPr>
        <p:txBody>
          <a:bodyPr anchorCtr="0" anchor="t" bIns="0" lIns="0" spcFirstLastPara="1" rIns="0" wrap="square" tIns="0">
            <a:spAutoFit/>
          </a:bodyPr>
          <a:lstStyle/>
          <a:p>
            <a:pPr indent="-183516" lvl="1" marL="367032" marR="0" rtl="0" algn="l">
              <a:lnSpc>
                <a:spcPct val="130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Permiten la construcción de aplicaciones distribuidas modulares y escalables.</a:t>
            </a:r>
            <a:endParaRPr/>
          </a:p>
          <a:p>
            <a:pPr indent="-183516" lvl="1" marL="367032" marR="0" rtl="0" algn="l">
              <a:lnSpc>
                <a:spcPct val="130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Facilitan la reutilización de servicios y recursos en diferentes partes de una red.</a:t>
            </a:r>
            <a:endParaRPr/>
          </a:p>
          <a:p>
            <a:pPr indent="0" lvl="0" marL="0" marR="0" rtl="0" algn="l">
              <a:lnSpc>
                <a:spcPct val="130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488" name="Google Shape;488;g35c6c580227_0_152"/>
          <p:cNvSpPr txBox="1"/>
          <p:nvPr/>
        </p:nvSpPr>
        <p:spPr>
          <a:xfrm>
            <a:off x="8045646" y="8033023"/>
            <a:ext cx="4600200" cy="1962600"/>
          </a:xfrm>
          <a:prstGeom prst="rect">
            <a:avLst/>
          </a:prstGeom>
          <a:noFill/>
          <a:ln>
            <a:noFill/>
          </a:ln>
        </p:spPr>
        <p:txBody>
          <a:bodyPr anchorCtr="0" anchor="t" bIns="0" lIns="0" spcFirstLastPara="1" rIns="0" wrap="square" tIns="0">
            <a:spAutoFit/>
          </a:bodyPr>
          <a:lstStyle/>
          <a:p>
            <a:pPr indent="-183516" lvl="1" marL="367032" marR="0" rtl="0" algn="l">
              <a:lnSpc>
                <a:spcPct val="130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El cliente invoca una función local que, en realidad, envía una solicitud al servidor.</a:t>
            </a:r>
            <a:endParaRPr/>
          </a:p>
          <a:p>
            <a:pPr indent="-183516" lvl="1" marL="367032" marR="0" rtl="0" algn="l">
              <a:lnSpc>
                <a:spcPct val="130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El servidor ejecuta la función solicitada y devuelve el resultado al cliente.</a:t>
            </a:r>
            <a:endParaRPr/>
          </a:p>
          <a:p>
            <a:pPr indent="0" lvl="0" marL="0" marR="0" rtl="0" algn="l">
              <a:lnSpc>
                <a:spcPct val="130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489" name="Google Shape;489;g35c6c580227_0_152"/>
          <p:cNvSpPr txBox="1"/>
          <p:nvPr/>
        </p:nvSpPr>
        <p:spPr>
          <a:xfrm>
            <a:off x="13414558" y="7502164"/>
            <a:ext cx="3468300" cy="6018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IMPORTANCIA EN LOS SISTEMAS DISTRIBUIDOS</a:t>
            </a:r>
            <a:endParaRPr/>
          </a:p>
        </p:txBody>
      </p:sp>
      <p:sp>
        <p:nvSpPr>
          <p:cNvPr id="490" name="Google Shape;490;g35c6c580227_0_152"/>
          <p:cNvSpPr txBox="1"/>
          <p:nvPr/>
        </p:nvSpPr>
        <p:spPr>
          <a:xfrm>
            <a:off x="8611572" y="7612647"/>
            <a:ext cx="3468300" cy="2616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¿CÓMO FUNCIONA?</a:t>
            </a:r>
            <a:endParaRPr/>
          </a:p>
        </p:txBody>
      </p:sp>
      <p:sp>
        <p:nvSpPr>
          <p:cNvPr id="491" name="Google Shape;491;g35c6c580227_0_152"/>
          <p:cNvSpPr txBox="1"/>
          <p:nvPr/>
        </p:nvSpPr>
        <p:spPr>
          <a:xfrm>
            <a:off x="1028700" y="1028613"/>
            <a:ext cx="6625500" cy="22110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None/>
            </a:pPr>
            <a:r>
              <a:rPr b="0" i="0" lang="en-US" sz="4200" u="none" cap="none" strike="noStrike">
                <a:solidFill>
                  <a:srgbClr val="FFFFFF"/>
                </a:solidFill>
                <a:latin typeface="Arial"/>
                <a:ea typeface="Arial"/>
                <a:cs typeface="Arial"/>
                <a:sym typeface="Arial"/>
              </a:rPr>
              <a:t>LLAMADAS A PROCEDIMIENTOS REMOTOS (</a:t>
            </a:r>
            <a:r>
              <a:rPr b="0" i="0" lang="en-US" sz="4200" u="none" cap="none" strike="noStrike">
                <a:solidFill>
                  <a:srgbClr val="ACFDDB"/>
                </a:solidFill>
                <a:latin typeface="Arial"/>
                <a:ea typeface="Arial"/>
                <a:cs typeface="Arial"/>
                <a:sym typeface="Arial"/>
              </a:rPr>
              <a:t>RPC</a:t>
            </a:r>
            <a:r>
              <a:rPr b="0" i="0" lang="en-US" sz="4200" u="none" cap="none" strike="noStrike">
                <a:solidFill>
                  <a:srgbClr val="FFFFFF"/>
                </a:solidFill>
                <a:latin typeface="Arial"/>
                <a:ea typeface="Arial"/>
                <a:cs typeface="Arial"/>
                <a:sym typeface="Arial"/>
              </a:rPr>
              <a:t>)</a:t>
            </a:r>
            <a:endParaRPr/>
          </a:p>
        </p:txBody>
      </p:sp>
      <p:sp>
        <p:nvSpPr>
          <p:cNvPr id="492" name="Google Shape;492;g35c6c580227_0_152"/>
          <p:cNvSpPr txBox="1"/>
          <p:nvPr/>
        </p:nvSpPr>
        <p:spPr>
          <a:xfrm>
            <a:off x="1028700" y="3334060"/>
            <a:ext cx="5698500" cy="2302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Las Llamadas a Procedimientos Remotos (RPC, por sus siglas en inglés) son un mecanismo que permite a un programa ejecutar una función o procedimiento en una </a:t>
            </a:r>
            <a:r>
              <a:rPr b="0" i="0" lang="en-US" sz="1700" u="none" cap="none" strike="noStrike">
                <a:solidFill>
                  <a:srgbClr val="ACFDDB"/>
                </a:solidFill>
                <a:latin typeface="Montserrat"/>
                <a:ea typeface="Montserrat"/>
                <a:cs typeface="Montserrat"/>
                <a:sym typeface="Montserrat"/>
              </a:rPr>
              <a:t>computadora remota </a:t>
            </a:r>
            <a:r>
              <a:rPr b="0" i="0" lang="en-US" sz="1700" u="none" cap="none" strike="noStrike">
                <a:solidFill>
                  <a:srgbClr val="FFFFFF"/>
                </a:solidFill>
                <a:latin typeface="Montserrat"/>
                <a:ea typeface="Montserrat"/>
                <a:cs typeface="Montserrat"/>
                <a:sym typeface="Montserrat"/>
              </a:rPr>
              <a:t>como si fuera una llamada local. Este enfoque facilita la comunicación y la colaboración entre diferentes sistemas dentro de un entorno distribuido.</a:t>
            </a:r>
            <a:endParaRPr/>
          </a:p>
        </p:txBody>
      </p:sp>
      <p:sp>
        <p:nvSpPr>
          <p:cNvPr id="493" name="Google Shape;493;g35c6c580227_0_152"/>
          <p:cNvSpPr txBox="1"/>
          <p:nvPr/>
        </p:nvSpPr>
        <p:spPr>
          <a:xfrm>
            <a:off x="1116923" y="7137547"/>
            <a:ext cx="4536900" cy="1800300"/>
          </a:xfrm>
          <a:prstGeom prst="rect">
            <a:avLst/>
          </a:prstGeom>
          <a:noFill/>
          <a:ln>
            <a:noFill/>
          </a:ln>
        </p:spPr>
        <p:txBody>
          <a:bodyPr anchorCtr="0" anchor="t" bIns="0" lIns="0" spcFirstLastPara="1" rIns="0" wrap="square" tIns="0">
            <a:spAutoFit/>
          </a:bodyPr>
          <a:lstStyle/>
          <a:p>
            <a:pPr indent="-183516" lvl="1" marL="367032" marR="0" rtl="0" algn="l">
              <a:lnSpc>
                <a:spcPct val="147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Simplificar la interacción entre sistemas distribuidos.</a:t>
            </a:r>
            <a:endParaRPr/>
          </a:p>
          <a:p>
            <a:pPr indent="-183516" lvl="1" marL="367032" marR="0" rtl="0" algn="l">
              <a:lnSpc>
                <a:spcPct val="147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Ocultar la complejidad de la comunicación de red al programador.</a:t>
            </a:r>
            <a:endParaRPr/>
          </a:p>
          <a:p>
            <a:pPr indent="0" lvl="0" marL="0" marR="0" rtl="0" algn="l">
              <a:lnSpc>
                <a:spcPct val="147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494" name="Google Shape;494;g35c6c580227_0_152"/>
          <p:cNvSpPr/>
          <p:nvPr/>
        </p:nvSpPr>
        <p:spPr>
          <a:xfrm rot="-5400000">
            <a:off x="14882893" y="6695252"/>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6">
              <a:alphaModFix/>
            </a:blip>
            <a:stretch>
              <a:fillRect b="0" l="0" r="0" t="0"/>
            </a:stretch>
          </a:blipFill>
          <a:ln>
            <a:noFill/>
          </a:ln>
        </p:spPr>
      </p:sp>
      <p:sp>
        <p:nvSpPr>
          <p:cNvPr id="495" name="Google Shape;495;g35c6c580227_0_152"/>
          <p:cNvSpPr txBox="1"/>
          <p:nvPr/>
        </p:nvSpPr>
        <p:spPr>
          <a:xfrm>
            <a:off x="1116923" y="6721895"/>
            <a:ext cx="3468300" cy="2616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0" lang="en-US" sz="1700" u="none" cap="none" strike="noStrike">
                <a:solidFill>
                  <a:srgbClr val="FFFFFF"/>
                </a:solidFill>
                <a:latin typeface="Montserrat"/>
                <a:ea typeface="Montserrat"/>
                <a:cs typeface="Montserrat"/>
                <a:sym typeface="Montserrat"/>
              </a:rPr>
              <a:t>OBJETIVO DE LAS RPC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g38e23974b33_0_55"/>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100" name="Google Shape;100;g38e23974b33_0_55"/>
          <p:cNvGraphicFramePr/>
          <p:nvPr/>
        </p:nvGraphicFramePr>
        <p:xfrm>
          <a:off x="16900" y="1507250"/>
          <a:ext cx="3000000" cy="3000000"/>
        </p:xfrm>
        <a:graphic>
          <a:graphicData uri="http://schemas.openxmlformats.org/drawingml/2006/table">
            <a:tbl>
              <a:tblPr>
                <a:noFill/>
                <a:tableStyleId>{E3673A7A-5B8F-4B23-B673-8449E52DE53F}</a:tableStyleId>
              </a:tblPr>
              <a:tblGrid>
                <a:gridCol w="5533100"/>
                <a:gridCol w="49266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Nombre de la actividad:</a:t>
                      </a:r>
                      <a:endParaRPr b="1" sz="2800" u="none" cap="none" strike="noStrike">
                        <a:solidFill>
                          <a:schemeClr val="dk1"/>
                        </a:solidFill>
                      </a:endParaRPr>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Examen Final</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Cantidad de participantes:</a:t>
                      </a:r>
                      <a:endParaRPr b="1" sz="2800" u="none" cap="none" strike="noStrike">
                        <a:solidFill>
                          <a:schemeClr val="dk1"/>
                        </a:solidFill>
                      </a:endParaRPr>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56</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57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Doy fe que esta actividad está planificada en dtt (Sí/No):</a:t>
                      </a:r>
                      <a:endParaRPr b="1" sz="2800" u="none" cap="none" strike="noStrike">
                        <a:solidFill>
                          <a:schemeClr val="dk1"/>
                        </a:solidFill>
                      </a:endParaRPr>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u="none" cap="none" strike="noStrike"/>
                        <a:t>Sí</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01" name="Google Shape;101;g38e23974b33_0_55"/>
          <p:cNvSpPr txBox="1"/>
          <p:nvPr/>
        </p:nvSpPr>
        <p:spPr>
          <a:xfrm>
            <a:off x="0" y="4281900"/>
            <a:ext cx="18037800" cy="8004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0000"/>
                </a:solidFill>
                <a:latin typeface="Arial"/>
                <a:ea typeface="Arial"/>
                <a:cs typeface="Arial"/>
                <a:sym typeface="Arial"/>
              </a:rPr>
              <a:t>Participantes: llenar las siguientes cajas de texto (tomar información del chat del meet)</a:t>
            </a:r>
            <a:endParaRPr b="1" i="0" sz="2800" u="none" cap="none" strike="noStrike">
              <a:solidFill>
                <a:srgbClr val="000000"/>
              </a:solidFill>
              <a:latin typeface="Arial"/>
              <a:ea typeface="Arial"/>
              <a:cs typeface="Arial"/>
              <a:sym typeface="Arial"/>
            </a:endParaRPr>
          </a:p>
        </p:txBody>
      </p:sp>
      <p:sp>
        <p:nvSpPr>
          <p:cNvPr id="102" name="Google Shape;102;g38e23974b33_0_55"/>
          <p:cNvSpPr txBox="1"/>
          <p:nvPr/>
        </p:nvSpPr>
        <p:spPr>
          <a:xfrm>
            <a:off x="16900" y="4955800"/>
            <a:ext cx="6167400" cy="137301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Kevin Martin Samayoa Urizar - 200915348</a:t>
            </a:r>
            <a:endParaRPr sz="2800">
              <a:solidFill>
                <a:schemeClr val="dk1"/>
              </a:solidFill>
            </a:endParaRPr>
          </a:p>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José David Góngora Olmedo - 202201444</a:t>
            </a:r>
            <a:br>
              <a:rPr lang="en-US" sz="2800">
                <a:solidFill>
                  <a:schemeClr val="dk1"/>
                </a:solidFill>
              </a:rPr>
            </a:br>
            <a:r>
              <a:rPr lang="en-US" sz="2800">
                <a:solidFill>
                  <a:schemeClr val="dk1"/>
                </a:solidFill>
              </a:rPr>
              <a:t>Elder Obdulio Calderon Navarijo - 201701095</a:t>
            </a:r>
            <a:br>
              <a:rPr lang="en-US" sz="2800">
                <a:solidFill>
                  <a:schemeClr val="dk1"/>
                </a:solidFill>
              </a:rPr>
            </a:br>
            <a:r>
              <a:rPr lang="en-US" sz="2800">
                <a:solidFill>
                  <a:schemeClr val="dk1"/>
                </a:solidFill>
              </a:rPr>
              <a:t>Bismarck Romero - 201708880</a:t>
            </a:r>
            <a:br>
              <a:rPr lang="en-US" sz="2800">
                <a:solidFill>
                  <a:schemeClr val="dk1"/>
                </a:solidFill>
              </a:rPr>
            </a:br>
            <a:r>
              <a:rPr lang="en-US" sz="2800">
                <a:solidFill>
                  <a:schemeClr val="dk1"/>
                </a:solidFill>
              </a:rPr>
              <a:t>Josseline Griselda Montecinos Hernández - 202201534</a:t>
            </a:r>
            <a:br>
              <a:rPr lang="en-US" sz="2800">
                <a:solidFill>
                  <a:schemeClr val="dk1"/>
                </a:solidFill>
              </a:rPr>
            </a:br>
            <a:r>
              <a:rPr lang="en-US" sz="2800">
                <a:solidFill>
                  <a:schemeClr val="dk1"/>
                </a:solidFill>
              </a:rPr>
              <a:t>Juan Pascual Itzep Coguox - 202202161</a:t>
            </a:r>
            <a:br>
              <a:rPr lang="en-US" sz="2800">
                <a:solidFill>
                  <a:schemeClr val="dk1"/>
                </a:solidFill>
              </a:rPr>
            </a:br>
            <a:r>
              <a:rPr lang="en-US" sz="2800">
                <a:solidFill>
                  <a:schemeClr val="dk1"/>
                </a:solidFill>
              </a:rPr>
              <a:t>Carlos Jospe Blanco Guzmán - 202100250</a:t>
            </a:r>
            <a:br>
              <a:rPr lang="en-US" sz="2800">
                <a:solidFill>
                  <a:schemeClr val="dk1"/>
                </a:solidFill>
              </a:rPr>
            </a:br>
            <a:r>
              <a:rPr lang="en-US" sz="2800">
                <a:solidFill>
                  <a:schemeClr val="dk1"/>
                </a:solidFill>
              </a:rPr>
              <a:t>Alan Rodrigo Pamal De León - 20210303</a:t>
            </a:r>
            <a:br>
              <a:rPr lang="en-US" sz="2800">
                <a:solidFill>
                  <a:schemeClr val="dk1"/>
                </a:solidFill>
              </a:rPr>
            </a:br>
            <a:r>
              <a:rPr lang="en-US" sz="2800">
                <a:solidFill>
                  <a:schemeClr val="dk1"/>
                </a:solidFill>
              </a:rPr>
              <a:t>Carlos Fernando Enrique López García - 202210108</a:t>
            </a:r>
            <a:br>
              <a:rPr lang="en-US" sz="2800">
                <a:solidFill>
                  <a:schemeClr val="dk1"/>
                </a:solidFill>
              </a:rPr>
            </a:br>
            <a:r>
              <a:rPr lang="en-US" sz="2800">
                <a:solidFill>
                  <a:schemeClr val="dk1"/>
                </a:solidFill>
              </a:rPr>
              <a:t>José Luis Espinoza Jolón - 202202182</a:t>
            </a:r>
            <a:br>
              <a:rPr lang="en-US" sz="2800">
                <a:solidFill>
                  <a:schemeClr val="dk1"/>
                </a:solidFill>
              </a:rPr>
            </a:br>
            <a:r>
              <a:rPr lang="en-US" sz="2800">
                <a:solidFill>
                  <a:schemeClr val="dk1"/>
                </a:solidFill>
              </a:rPr>
              <a:t>Jennifer Yulissa Lourdes Taperio Manuel 202103763</a:t>
            </a:r>
            <a:br>
              <a:rPr lang="en-US" sz="2800">
                <a:solidFill>
                  <a:schemeClr val="dk1"/>
                </a:solidFill>
              </a:rPr>
            </a:br>
            <a:r>
              <a:rPr lang="en-US" sz="2800">
                <a:solidFill>
                  <a:schemeClr val="dk1"/>
                </a:solidFill>
              </a:rPr>
              <a:t>Gabriel Emilio Herrera Balán - 202201133</a:t>
            </a:r>
            <a:br>
              <a:rPr lang="en-US" sz="2800">
                <a:solidFill>
                  <a:schemeClr val="dk1"/>
                </a:solidFill>
              </a:rPr>
            </a:br>
            <a:r>
              <a:rPr lang="en-US" sz="2800">
                <a:solidFill>
                  <a:schemeClr val="dk1"/>
                </a:solidFill>
              </a:rPr>
              <a:t>Gustavo Alejandro Giron Arriola - 201900898</a:t>
            </a:r>
            <a:br>
              <a:rPr lang="en-US" sz="2800">
                <a:solidFill>
                  <a:schemeClr val="dk1"/>
                </a:solidFill>
              </a:rPr>
            </a:br>
            <a:r>
              <a:rPr lang="en-US" sz="2800">
                <a:solidFill>
                  <a:schemeClr val="dk1"/>
                </a:solidFill>
              </a:rPr>
              <a:t>Pedro Alejandro Zetino Paez - 202004750</a:t>
            </a:r>
            <a:br>
              <a:rPr lang="en-US" sz="2800">
                <a:solidFill>
                  <a:schemeClr val="dk1"/>
                </a:solidFill>
              </a:rPr>
            </a:br>
            <a:r>
              <a:rPr lang="en-US" sz="2800">
                <a:solidFill>
                  <a:schemeClr val="dk1"/>
                </a:solidFill>
              </a:rPr>
              <a:t>Josué Nabí Hurtarte Pinto - 202202481</a:t>
            </a:r>
            <a:br>
              <a:rPr lang="en-US" sz="2800">
                <a:solidFill>
                  <a:schemeClr val="dk1"/>
                </a:solidFill>
              </a:rPr>
            </a:br>
            <a:r>
              <a:rPr lang="en-US" sz="2800">
                <a:solidFill>
                  <a:schemeClr val="dk1"/>
                </a:solidFill>
              </a:rPr>
              <a:t>Diego René Chen Teyul - 202202882</a:t>
            </a:r>
            <a:endParaRPr sz="2800">
              <a:solidFill>
                <a:schemeClr val="dk1"/>
              </a:solidFill>
            </a:endParaRPr>
          </a:p>
        </p:txBody>
      </p:sp>
      <p:graphicFrame>
        <p:nvGraphicFramePr>
          <p:cNvPr id="103" name="Google Shape;103;g38e23974b33_0_55"/>
          <p:cNvGraphicFramePr/>
          <p:nvPr/>
        </p:nvGraphicFramePr>
        <p:xfrm>
          <a:off x="10656400" y="1940050"/>
          <a:ext cx="3000000" cy="3000000"/>
        </p:xfrm>
        <a:graphic>
          <a:graphicData uri="http://schemas.openxmlformats.org/drawingml/2006/table">
            <a:tbl>
              <a:tblPr>
                <a:noFill/>
                <a:tableStyleId>{E3673A7A-5B8F-4B23-B673-8449E52DE53F}</a:tableStyleId>
              </a:tblPr>
              <a:tblGrid>
                <a:gridCol w="2942550"/>
                <a:gridCol w="443860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18</a:t>
                      </a:r>
                      <a:r>
                        <a:rPr lang="en-US" sz="2800" u="none" cap="none" strike="noStrike"/>
                        <a:t>:</a:t>
                      </a:r>
                      <a:r>
                        <a:rPr lang="en-US" sz="2800"/>
                        <a:t>33</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fin:</a:t>
                      </a:r>
                      <a:endParaRPr b="1" sz="2800" u="none" cap="none" strike="noStrike">
                        <a:solidFill>
                          <a:schemeClr val="dk1"/>
                        </a:solidFill>
                      </a:endParaRPr>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18</a:t>
                      </a:r>
                      <a:r>
                        <a:rPr lang="en-US" sz="2800"/>
                        <a:t>:58</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57200">
                <a:tc>
                  <a:txBody>
                    <a:bodyPr/>
                    <a:lstStyle/>
                    <a:p>
                      <a:pPr indent="0" lvl="0" marL="0" marR="0" rtl="0" algn="l">
                        <a:lnSpc>
                          <a:spcPct val="100000"/>
                        </a:lnSpc>
                        <a:spcBef>
                          <a:spcPts val="0"/>
                        </a:spcBef>
                        <a:spcAft>
                          <a:spcPts val="0"/>
                        </a:spcAft>
                        <a:buClr>
                          <a:schemeClr val="dk1"/>
                        </a:buClr>
                        <a:buSzPts val="2000"/>
                        <a:buFont typeface="Arial"/>
                        <a:buNone/>
                      </a:pPr>
                      <a:r>
                        <a:rPr b="1" lang="en-US" sz="2800" u="none" cap="none" strike="noStrike">
                          <a:solidFill>
                            <a:schemeClr val="dk1"/>
                          </a:solidFill>
                        </a:rPr>
                        <a:t>Duración(min):</a:t>
                      </a:r>
                      <a:endParaRPr b="1" sz="10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25</a:t>
                      </a:r>
                      <a:endParaRPr sz="2800" u="none" cap="none" strike="noStrike"/>
                    </a:p>
                  </a:txBody>
                  <a:tcPr marT="182850" marB="182850" marR="182850" marL="182850">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04" name="Google Shape;104;g38e23974b33_0_55"/>
          <p:cNvSpPr txBox="1"/>
          <p:nvPr/>
        </p:nvSpPr>
        <p:spPr>
          <a:xfrm>
            <a:off x="6261600" y="4955800"/>
            <a:ext cx="6167400" cy="132990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Douglas Darío Rivera Ojeda - 201122881</a:t>
            </a:r>
            <a:br>
              <a:rPr lang="en-US" sz="2800">
                <a:solidFill>
                  <a:schemeClr val="dk1"/>
                </a:solidFill>
              </a:rPr>
            </a:br>
            <a:r>
              <a:rPr lang="en-US" sz="2800">
                <a:solidFill>
                  <a:schemeClr val="dk1"/>
                </a:solidFill>
              </a:rPr>
              <a:t>Angel Eduardo Tubac Simón - 202200309</a:t>
            </a:r>
            <a:br>
              <a:rPr lang="en-US" sz="2800">
                <a:solidFill>
                  <a:schemeClr val="dk1"/>
                </a:solidFill>
              </a:rPr>
            </a:br>
            <a:r>
              <a:rPr lang="en-US" sz="2800">
                <a:solidFill>
                  <a:schemeClr val="dk1"/>
                </a:solidFill>
              </a:rPr>
              <a:t>Ariel Josué López Gálvez - 202200185</a:t>
            </a:r>
            <a:br>
              <a:rPr lang="en-US" sz="2800">
                <a:solidFill>
                  <a:schemeClr val="dk1"/>
                </a:solidFill>
              </a:rPr>
            </a:br>
            <a:r>
              <a:rPr lang="en-US" sz="2800">
                <a:solidFill>
                  <a:schemeClr val="dk1"/>
                </a:solidFill>
              </a:rPr>
              <a:t>Jimena Alejandra Cabrera Rosito - 202102338</a:t>
            </a:r>
            <a:br>
              <a:rPr lang="en-US" sz="2800">
                <a:solidFill>
                  <a:schemeClr val="dk1"/>
                </a:solidFill>
              </a:rPr>
            </a:br>
            <a:r>
              <a:rPr lang="en-US" sz="2800">
                <a:solidFill>
                  <a:schemeClr val="dk1"/>
                </a:solidFill>
              </a:rPr>
              <a:t>Joel Alexander Guzaro Tzunun - 202201395</a:t>
            </a:r>
            <a:br>
              <a:rPr lang="en-US" sz="2800">
                <a:solidFill>
                  <a:schemeClr val="dk1"/>
                </a:solidFill>
              </a:rPr>
            </a:br>
            <a:r>
              <a:rPr lang="en-US" sz="2800">
                <a:solidFill>
                  <a:schemeClr val="dk1"/>
                </a:solidFill>
              </a:rPr>
              <a:t>Carlos Eduardo Carrera Aguilar - 201700753</a:t>
            </a:r>
            <a:br>
              <a:rPr lang="en-US" sz="2800">
                <a:solidFill>
                  <a:schemeClr val="dk1"/>
                </a:solidFill>
              </a:rPr>
            </a:br>
            <a:r>
              <a:rPr lang="en-US" sz="2800">
                <a:solidFill>
                  <a:schemeClr val="dk1"/>
                </a:solidFill>
              </a:rPr>
              <a:t>Daniel Eduardo Velasquez Avila - 202200041</a:t>
            </a:r>
            <a:br>
              <a:rPr lang="en-US" sz="2800">
                <a:solidFill>
                  <a:schemeClr val="dk1"/>
                </a:solidFill>
              </a:rPr>
            </a:br>
            <a:r>
              <a:rPr lang="en-US" sz="2800">
                <a:solidFill>
                  <a:schemeClr val="dk1"/>
                </a:solidFill>
              </a:rPr>
              <a:t>Christian Samuel Brán Mazariegos - 202200048</a:t>
            </a:r>
            <a:br>
              <a:rPr lang="en-US" sz="2800">
                <a:solidFill>
                  <a:schemeClr val="dk1"/>
                </a:solidFill>
              </a:rPr>
            </a:br>
            <a:r>
              <a:rPr lang="en-US" sz="2800">
                <a:solidFill>
                  <a:schemeClr val="dk1"/>
                </a:solidFill>
              </a:rPr>
              <a:t>Joshua Vasquez - 202102407</a:t>
            </a:r>
            <a:br>
              <a:rPr lang="en-US" sz="2800">
                <a:solidFill>
                  <a:schemeClr val="dk1"/>
                </a:solidFill>
              </a:rPr>
            </a:br>
            <a:r>
              <a:rPr lang="en-US" sz="2800">
                <a:solidFill>
                  <a:schemeClr val="dk1"/>
                </a:solidFill>
              </a:rPr>
              <a:t>Dennis Gamboa Stokes -201700747</a:t>
            </a:r>
            <a:br>
              <a:rPr lang="en-US" sz="2800">
                <a:solidFill>
                  <a:schemeClr val="dk1"/>
                </a:solidFill>
              </a:rPr>
            </a:br>
            <a:r>
              <a:rPr lang="en-US" sz="2800">
                <a:solidFill>
                  <a:schemeClr val="dk1"/>
                </a:solidFill>
              </a:rPr>
              <a:t>Ivan Alessandro Hilario Chacon - 201902888</a:t>
            </a:r>
            <a:br>
              <a:rPr lang="en-US" sz="2800">
                <a:solidFill>
                  <a:schemeClr val="dk1"/>
                </a:solidFill>
              </a:rPr>
            </a:br>
            <a:r>
              <a:rPr lang="en-US" sz="2800">
                <a:solidFill>
                  <a:schemeClr val="dk1"/>
                </a:solidFill>
              </a:rPr>
              <a:t>Joshua Estuardo Franco Equite - 201708845</a:t>
            </a:r>
            <a:br>
              <a:rPr lang="en-US" sz="2800">
                <a:solidFill>
                  <a:schemeClr val="dk1"/>
                </a:solidFill>
              </a:rPr>
            </a:br>
            <a:r>
              <a:rPr lang="en-US" sz="2800">
                <a:solidFill>
                  <a:schemeClr val="dk1"/>
                </a:solidFill>
              </a:rPr>
              <a:t>Dominic Juan Pablo Ruano Perez - 202200075</a:t>
            </a:r>
            <a:br>
              <a:rPr lang="en-US" sz="2800">
                <a:solidFill>
                  <a:schemeClr val="dk1"/>
                </a:solidFill>
              </a:rPr>
            </a:br>
            <a:r>
              <a:rPr lang="en-US" sz="2800">
                <a:solidFill>
                  <a:schemeClr val="dk1"/>
                </a:solidFill>
              </a:rPr>
              <a:t>Gonzalo Fernando Pérez Cazún - 202211515</a:t>
            </a:r>
            <a:br>
              <a:rPr lang="en-US" sz="2800">
                <a:solidFill>
                  <a:schemeClr val="dk1"/>
                </a:solidFill>
              </a:rPr>
            </a:br>
            <a:r>
              <a:rPr lang="en-US" sz="2800">
                <a:solidFill>
                  <a:schemeClr val="dk1"/>
                </a:solidFill>
              </a:rPr>
              <a:t>Luis Fernando Falla Guzmán - 201700700</a:t>
            </a:r>
            <a:br>
              <a:rPr lang="en-US" sz="2800">
                <a:solidFill>
                  <a:schemeClr val="dk1"/>
                </a:solidFill>
              </a:rPr>
            </a:br>
            <a:r>
              <a:rPr lang="en-US" sz="2800">
                <a:solidFill>
                  <a:schemeClr val="dk1"/>
                </a:solidFill>
              </a:rPr>
              <a:t>Henri Eduardo Martínez Duarte - 201704312</a:t>
            </a:r>
            <a:endParaRPr b="0" i="0" sz="2800" u="none" cap="none" strike="noStrike">
              <a:solidFill>
                <a:schemeClr val="dk1"/>
              </a:solidFill>
              <a:latin typeface="Arial"/>
              <a:ea typeface="Arial"/>
              <a:cs typeface="Arial"/>
              <a:sym typeface="Arial"/>
            </a:endParaRPr>
          </a:p>
        </p:txBody>
      </p:sp>
      <p:sp>
        <p:nvSpPr>
          <p:cNvPr id="105" name="Google Shape;105;g38e23974b33_0_55"/>
          <p:cNvSpPr txBox="1"/>
          <p:nvPr/>
        </p:nvSpPr>
        <p:spPr>
          <a:xfrm>
            <a:off x="12506300" y="4955800"/>
            <a:ext cx="5764800" cy="13299000"/>
          </a:xfrm>
          <a:prstGeom prst="rect">
            <a:avLst/>
          </a:prstGeom>
          <a:noFill/>
          <a:ln cap="flat" cmpd="sng" w="19050">
            <a:solidFill>
              <a:schemeClr val="dk1"/>
            </a:solidFill>
            <a:prstDash val="solid"/>
            <a:round/>
            <a:headEnd len="sm" w="sm" type="none"/>
            <a:tailEnd len="sm" w="sm" type="none"/>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chemeClr val="dk1"/>
              </a:buClr>
              <a:buSzPts val="2200"/>
              <a:buFont typeface="Arial"/>
              <a:buNone/>
            </a:pPr>
            <a:r>
              <a:rPr lang="en-US" sz="2800">
                <a:solidFill>
                  <a:schemeClr val="dk1"/>
                </a:solidFill>
              </a:rPr>
              <a:t>Luis Alberto Amezquita Vargas - 200611236</a:t>
            </a:r>
            <a:br>
              <a:rPr lang="en-US" sz="2800">
                <a:solidFill>
                  <a:schemeClr val="dk1"/>
                </a:solidFill>
              </a:rPr>
            </a:br>
            <a:r>
              <a:rPr lang="en-US" sz="2800">
                <a:solidFill>
                  <a:schemeClr val="dk1"/>
                </a:solidFill>
              </a:rPr>
              <a:t>Giovanni Saul Concohá Cax - 202100229</a:t>
            </a:r>
            <a:br>
              <a:rPr lang="en-US" sz="2800">
                <a:solidFill>
                  <a:schemeClr val="dk1"/>
                </a:solidFill>
              </a:rPr>
            </a:br>
            <a:r>
              <a:rPr lang="en-US" sz="2800">
                <a:solidFill>
                  <a:schemeClr val="dk1"/>
                </a:solidFill>
              </a:rPr>
              <a:t>Néstor Enrique Villatoro Avendaño - 202200252</a:t>
            </a:r>
            <a:br>
              <a:rPr lang="en-US" sz="2800">
                <a:solidFill>
                  <a:schemeClr val="dk1"/>
                </a:solidFill>
              </a:rPr>
            </a:br>
            <a:r>
              <a:rPr lang="en-US" sz="2800">
                <a:solidFill>
                  <a:schemeClr val="dk1"/>
                </a:solidFill>
              </a:rPr>
              <a:t>Carlos Manuel Lima y Lima - 202201524</a:t>
            </a:r>
            <a:br>
              <a:rPr lang="en-US" sz="2800">
                <a:solidFill>
                  <a:schemeClr val="dk1"/>
                </a:solidFill>
              </a:rPr>
            </a:br>
            <a:r>
              <a:rPr lang="en-US" sz="2800">
                <a:solidFill>
                  <a:schemeClr val="dk1"/>
                </a:solidFill>
              </a:rPr>
              <a:t>Douglas Josue Martinez Huit - 201708975</a:t>
            </a:r>
            <a:br>
              <a:rPr lang="en-US" sz="2800">
                <a:solidFill>
                  <a:schemeClr val="dk1"/>
                </a:solidFill>
              </a:rPr>
            </a:br>
            <a:r>
              <a:rPr lang="en-US" sz="2800">
                <a:solidFill>
                  <a:schemeClr val="dk1"/>
                </a:solidFill>
              </a:rPr>
              <a:t>Kervin Adolfo Cardona Ramírez - 201908384</a:t>
            </a:r>
            <a:br>
              <a:rPr lang="en-US" sz="2800">
                <a:solidFill>
                  <a:schemeClr val="dk1"/>
                </a:solidFill>
              </a:rPr>
            </a:br>
            <a:r>
              <a:rPr lang="en-US" sz="2800">
                <a:solidFill>
                  <a:schemeClr val="dk1"/>
                </a:solidFill>
              </a:rPr>
              <a:t>Edgar Josías Cán Ajquejay - 202112012</a:t>
            </a:r>
            <a:br>
              <a:rPr lang="en-US" sz="2800">
                <a:solidFill>
                  <a:schemeClr val="dk1"/>
                </a:solidFill>
              </a:rPr>
            </a:br>
            <a:r>
              <a:rPr lang="en-US" sz="2800">
                <a:solidFill>
                  <a:schemeClr val="dk1"/>
                </a:solidFill>
              </a:rPr>
              <a:t>Ramon Osvaldo Patzan Caballeros 201216022</a:t>
            </a:r>
            <a:br>
              <a:rPr lang="en-US" sz="2800">
                <a:solidFill>
                  <a:schemeClr val="dk1"/>
                </a:solidFill>
              </a:rPr>
            </a:br>
            <a:r>
              <a:rPr lang="en-US" sz="2800">
                <a:solidFill>
                  <a:schemeClr val="dk1"/>
                </a:solidFill>
              </a:rPr>
              <a:t>Sergio Joel Rodas Valdez - 202200271</a:t>
            </a:r>
            <a:br>
              <a:rPr lang="en-US" sz="2800">
                <a:solidFill>
                  <a:schemeClr val="dk1"/>
                </a:solidFill>
              </a:rPr>
            </a:br>
            <a:r>
              <a:rPr lang="en-US" sz="2800">
                <a:solidFill>
                  <a:schemeClr val="dk1"/>
                </a:solidFill>
              </a:rPr>
              <a:t>Pablo Andres Rodriguez Lima - 202201947</a:t>
            </a:r>
            <a:br>
              <a:rPr lang="en-US" sz="2800">
                <a:solidFill>
                  <a:schemeClr val="dk1"/>
                </a:solidFill>
              </a:rPr>
            </a:br>
            <a:r>
              <a:rPr lang="en-US" sz="2800">
                <a:solidFill>
                  <a:schemeClr val="dk1"/>
                </a:solidFill>
              </a:rPr>
              <a:t>José Leonel López Ajvix- 202201211</a:t>
            </a:r>
            <a:br>
              <a:rPr lang="en-US" sz="2800">
                <a:solidFill>
                  <a:schemeClr val="dk1"/>
                </a:solidFill>
              </a:rPr>
            </a:br>
            <a:r>
              <a:rPr lang="en-US" sz="2800">
                <a:solidFill>
                  <a:schemeClr val="dk1"/>
                </a:solidFill>
              </a:rPr>
              <a:t>Luis Rodrigo Morales Florián - 202208521</a:t>
            </a:r>
            <a:br>
              <a:rPr lang="en-US" sz="2800">
                <a:solidFill>
                  <a:schemeClr val="dk1"/>
                </a:solidFill>
              </a:rPr>
            </a:br>
            <a:r>
              <a:rPr lang="en-US" sz="2800">
                <a:solidFill>
                  <a:schemeClr val="dk1"/>
                </a:solidFill>
              </a:rPr>
              <a:t>Luis René Yaquian Recinos 202001471</a:t>
            </a:r>
            <a:br>
              <a:rPr lang="en-US" sz="2800">
                <a:solidFill>
                  <a:schemeClr val="dk1"/>
                </a:solidFill>
              </a:rPr>
            </a:br>
            <a:r>
              <a:rPr lang="en-US" sz="2800">
                <a:solidFill>
                  <a:schemeClr val="dk1"/>
                </a:solidFill>
              </a:rPr>
              <a:t>Henry David Quel Santos - 202004071</a:t>
            </a:r>
            <a:br>
              <a:rPr lang="en-US" sz="2800">
                <a:solidFill>
                  <a:schemeClr val="dk1"/>
                </a:solidFill>
              </a:rPr>
            </a:br>
            <a:r>
              <a:rPr lang="en-US" sz="2800">
                <a:solidFill>
                  <a:schemeClr val="dk1"/>
                </a:solidFill>
              </a:rPr>
              <a:t>Angel Samuel González Velásquez - 202200263</a:t>
            </a:r>
            <a:endParaRPr b="0" i="0" sz="2800" u="none" cap="none" strike="noStrike">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99" name="Shape 499"/>
        <p:cNvGrpSpPr/>
        <p:nvPr/>
      </p:nvGrpSpPr>
      <p:grpSpPr>
        <a:xfrm>
          <a:off x="0" y="0"/>
          <a:ext cx="0" cy="0"/>
          <a:chOff x="0" y="0"/>
          <a:chExt cx="0" cy="0"/>
        </a:xfrm>
      </p:grpSpPr>
      <p:cxnSp>
        <p:nvCxnSpPr>
          <p:cNvPr id="500" name="Google Shape;500;g35c6c580227_0_176"/>
          <p:cNvCxnSpPr/>
          <p:nvPr/>
        </p:nvCxnSpPr>
        <p:spPr>
          <a:xfrm>
            <a:off x="15178880" y="2585791"/>
            <a:ext cx="0" cy="2476500"/>
          </a:xfrm>
          <a:prstGeom prst="straightConnector1">
            <a:avLst/>
          </a:prstGeom>
          <a:noFill/>
          <a:ln cap="flat" cmpd="sng" w="38100">
            <a:solidFill>
              <a:srgbClr val="675688"/>
            </a:solidFill>
            <a:prstDash val="solid"/>
            <a:round/>
            <a:headEnd len="sm" w="sm" type="none"/>
            <a:tailEnd len="lg" w="lg" type="oval"/>
          </a:ln>
        </p:spPr>
      </p:cxnSp>
      <p:grpSp>
        <p:nvGrpSpPr>
          <p:cNvPr id="501" name="Google Shape;501;g35c6c580227_0_176"/>
          <p:cNvGrpSpPr/>
          <p:nvPr/>
        </p:nvGrpSpPr>
        <p:grpSpPr>
          <a:xfrm>
            <a:off x="14024907" y="2250088"/>
            <a:ext cx="2307946" cy="2307946"/>
            <a:chOff x="0" y="0"/>
            <a:chExt cx="812800" cy="812800"/>
          </a:xfrm>
        </p:grpSpPr>
        <p:sp>
          <p:nvSpPr>
            <p:cNvPr id="502" name="Google Shape;502;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4" name="Google Shape;504;g35c6c580227_0_176"/>
          <p:cNvGrpSpPr/>
          <p:nvPr/>
        </p:nvGrpSpPr>
        <p:grpSpPr>
          <a:xfrm>
            <a:off x="14813454" y="1884662"/>
            <a:ext cx="730870" cy="730870"/>
            <a:chOff x="0" y="0"/>
            <a:chExt cx="812800" cy="812800"/>
          </a:xfrm>
        </p:grpSpPr>
        <p:sp>
          <p:nvSpPr>
            <p:cNvPr id="505" name="Google Shape;505;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7" name="Google Shape;507;g35c6c580227_0_176"/>
          <p:cNvGrpSpPr/>
          <p:nvPr/>
        </p:nvGrpSpPr>
        <p:grpSpPr>
          <a:xfrm>
            <a:off x="1518507" y="2250088"/>
            <a:ext cx="2307946" cy="2307946"/>
            <a:chOff x="0" y="0"/>
            <a:chExt cx="812800" cy="812800"/>
          </a:xfrm>
        </p:grpSpPr>
        <p:sp>
          <p:nvSpPr>
            <p:cNvPr id="508" name="Google Shape;508;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10" name="Google Shape;510;g35c6c580227_0_176"/>
          <p:cNvCxnSpPr/>
          <p:nvPr/>
        </p:nvCxnSpPr>
        <p:spPr>
          <a:xfrm>
            <a:off x="2672479" y="2585791"/>
            <a:ext cx="0" cy="2476500"/>
          </a:xfrm>
          <a:prstGeom prst="straightConnector1">
            <a:avLst/>
          </a:prstGeom>
          <a:noFill/>
          <a:ln cap="flat" cmpd="sng" w="38100">
            <a:solidFill>
              <a:srgbClr val="5CD9C1"/>
            </a:solidFill>
            <a:prstDash val="solid"/>
            <a:round/>
            <a:headEnd len="sm" w="sm" type="none"/>
            <a:tailEnd len="lg" w="lg" type="oval"/>
          </a:ln>
        </p:spPr>
      </p:cxnSp>
      <p:grpSp>
        <p:nvGrpSpPr>
          <p:cNvPr id="511" name="Google Shape;511;g35c6c580227_0_176"/>
          <p:cNvGrpSpPr/>
          <p:nvPr/>
        </p:nvGrpSpPr>
        <p:grpSpPr>
          <a:xfrm>
            <a:off x="2307053" y="1884662"/>
            <a:ext cx="730870" cy="730870"/>
            <a:chOff x="0" y="0"/>
            <a:chExt cx="812800" cy="812800"/>
          </a:xfrm>
        </p:grpSpPr>
        <p:sp>
          <p:nvSpPr>
            <p:cNvPr id="512" name="Google Shape;512;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14" name="Google Shape;514;g35c6c580227_0_176"/>
          <p:cNvGrpSpPr/>
          <p:nvPr/>
        </p:nvGrpSpPr>
        <p:grpSpPr>
          <a:xfrm>
            <a:off x="5617027" y="2250088"/>
            <a:ext cx="2307946" cy="2307946"/>
            <a:chOff x="0" y="0"/>
            <a:chExt cx="812800" cy="812800"/>
          </a:xfrm>
        </p:grpSpPr>
        <p:sp>
          <p:nvSpPr>
            <p:cNvPr id="515" name="Google Shape;515;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17" name="Google Shape;517;g35c6c580227_0_176"/>
          <p:cNvCxnSpPr/>
          <p:nvPr/>
        </p:nvCxnSpPr>
        <p:spPr>
          <a:xfrm>
            <a:off x="6770999" y="2585791"/>
            <a:ext cx="0" cy="2476500"/>
          </a:xfrm>
          <a:prstGeom prst="straightConnector1">
            <a:avLst/>
          </a:prstGeom>
          <a:noFill/>
          <a:ln cap="flat" cmpd="sng" w="38100">
            <a:solidFill>
              <a:srgbClr val="ACFDDB"/>
            </a:solidFill>
            <a:prstDash val="solid"/>
            <a:round/>
            <a:headEnd len="sm" w="sm" type="none"/>
            <a:tailEnd len="lg" w="lg" type="oval"/>
          </a:ln>
        </p:spPr>
      </p:cxnSp>
      <p:grpSp>
        <p:nvGrpSpPr>
          <p:cNvPr id="518" name="Google Shape;518;g35c6c580227_0_176"/>
          <p:cNvGrpSpPr/>
          <p:nvPr/>
        </p:nvGrpSpPr>
        <p:grpSpPr>
          <a:xfrm>
            <a:off x="6405573" y="1884662"/>
            <a:ext cx="730870" cy="730870"/>
            <a:chOff x="0" y="0"/>
            <a:chExt cx="812800" cy="812800"/>
          </a:xfrm>
        </p:grpSpPr>
        <p:sp>
          <p:nvSpPr>
            <p:cNvPr id="519" name="Google Shape;519;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21" name="Google Shape;521;g35c6c580227_0_176"/>
          <p:cNvGrpSpPr/>
          <p:nvPr/>
        </p:nvGrpSpPr>
        <p:grpSpPr>
          <a:xfrm>
            <a:off x="9851467" y="2250088"/>
            <a:ext cx="2307946" cy="2307946"/>
            <a:chOff x="0" y="0"/>
            <a:chExt cx="812800" cy="812800"/>
          </a:xfrm>
        </p:grpSpPr>
        <p:sp>
          <p:nvSpPr>
            <p:cNvPr id="522" name="Google Shape;522;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24" name="Google Shape;524;g35c6c580227_0_176"/>
          <p:cNvCxnSpPr/>
          <p:nvPr/>
        </p:nvCxnSpPr>
        <p:spPr>
          <a:xfrm>
            <a:off x="11005439" y="2585791"/>
            <a:ext cx="0" cy="2476500"/>
          </a:xfrm>
          <a:prstGeom prst="straightConnector1">
            <a:avLst/>
          </a:prstGeom>
          <a:noFill/>
          <a:ln cap="flat" cmpd="sng" w="38100">
            <a:solidFill>
              <a:srgbClr val="B084CC"/>
            </a:solidFill>
            <a:prstDash val="solid"/>
            <a:round/>
            <a:headEnd len="sm" w="sm" type="none"/>
            <a:tailEnd len="lg" w="lg" type="oval"/>
          </a:ln>
        </p:spPr>
      </p:cxnSp>
      <p:grpSp>
        <p:nvGrpSpPr>
          <p:cNvPr id="525" name="Google Shape;525;g35c6c580227_0_176"/>
          <p:cNvGrpSpPr/>
          <p:nvPr/>
        </p:nvGrpSpPr>
        <p:grpSpPr>
          <a:xfrm>
            <a:off x="10640013" y="1884662"/>
            <a:ext cx="730870" cy="730870"/>
            <a:chOff x="0" y="0"/>
            <a:chExt cx="812800" cy="812800"/>
          </a:xfrm>
        </p:grpSpPr>
        <p:sp>
          <p:nvSpPr>
            <p:cNvPr id="526" name="Google Shape;526;g35c6c580227_0_17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g35c6c580227_0_176"/>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28" name="Google Shape;528;g35c6c580227_0_176"/>
          <p:cNvCxnSpPr/>
          <p:nvPr/>
        </p:nvCxnSpPr>
        <p:spPr>
          <a:xfrm rot="10800000">
            <a:off x="5012143" y="2937536"/>
            <a:ext cx="11400" cy="4785900"/>
          </a:xfrm>
          <a:prstGeom prst="straightConnector1">
            <a:avLst/>
          </a:prstGeom>
          <a:noFill/>
          <a:ln cap="flat" cmpd="sng" w="9525">
            <a:solidFill>
              <a:srgbClr val="FFFFFF"/>
            </a:solidFill>
            <a:prstDash val="lgDash"/>
            <a:round/>
            <a:headEnd len="sm" w="sm" type="none"/>
            <a:tailEnd len="sm" w="sm" type="none"/>
          </a:ln>
        </p:spPr>
      </p:cxnSp>
      <p:cxnSp>
        <p:nvCxnSpPr>
          <p:cNvPr id="529" name="Google Shape;529;g35c6c580227_0_176"/>
          <p:cNvCxnSpPr/>
          <p:nvPr/>
        </p:nvCxnSpPr>
        <p:spPr>
          <a:xfrm rot="10800000">
            <a:off x="8900896" y="2937536"/>
            <a:ext cx="29700" cy="4785900"/>
          </a:xfrm>
          <a:prstGeom prst="straightConnector1">
            <a:avLst/>
          </a:prstGeom>
          <a:noFill/>
          <a:ln cap="flat" cmpd="sng" w="9525">
            <a:solidFill>
              <a:srgbClr val="FFFFFF"/>
            </a:solidFill>
            <a:prstDash val="lgDash"/>
            <a:round/>
            <a:headEnd len="sm" w="sm" type="none"/>
            <a:tailEnd len="sm" w="sm" type="none"/>
          </a:ln>
        </p:spPr>
      </p:cxnSp>
      <p:cxnSp>
        <p:nvCxnSpPr>
          <p:cNvPr id="530" name="Google Shape;530;g35c6c580227_0_176"/>
          <p:cNvCxnSpPr/>
          <p:nvPr/>
        </p:nvCxnSpPr>
        <p:spPr>
          <a:xfrm flipH="1" rot="10800000">
            <a:off x="13118738" y="2937309"/>
            <a:ext cx="27300" cy="4771800"/>
          </a:xfrm>
          <a:prstGeom prst="straightConnector1">
            <a:avLst/>
          </a:prstGeom>
          <a:noFill/>
          <a:ln cap="flat" cmpd="sng" w="9525">
            <a:solidFill>
              <a:srgbClr val="FFFFFF"/>
            </a:solidFill>
            <a:prstDash val="lgDash"/>
            <a:round/>
            <a:headEnd len="sm" w="sm" type="none"/>
            <a:tailEnd len="sm" w="sm" type="none"/>
          </a:ln>
        </p:spPr>
      </p:cxnSp>
      <p:sp>
        <p:nvSpPr>
          <p:cNvPr id="531" name="Google Shape;531;g35c6c580227_0_176"/>
          <p:cNvSpPr/>
          <p:nvPr/>
        </p:nvSpPr>
        <p:spPr>
          <a:xfrm>
            <a:off x="10116458" y="2792901"/>
            <a:ext cx="1852094" cy="1521120"/>
          </a:xfrm>
          <a:custGeom>
            <a:rect b="b" l="l" r="r" t="t"/>
            <a:pathLst>
              <a:path extrusionOk="0" h="1521120" w="1852094">
                <a:moveTo>
                  <a:pt x="0" y="0"/>
                </a:moveTo>
                <a:lnTo>
                  <a:pt x="1852095" y="0"/>
                </a:lnTo>
                <a:lnTo>
                  <a:pt x="1852095" y="1521120"/>
                </a:lnTo>
                <a:lnTo>
                  <a:pt x="0" y="1521120"/>
                </a:lnTo>
                <a:lnTo>
                  <a:pt x="0" y="0"/>
                </a:lnTo>
                <a:close/>
              </a:path>
            </a:pathLst>
          </a:custGeom>
          <a:blipFill rotWithShape="1">
            <a:blip r:embed="rId3">
              <a:alphaModFix/>
            </a:blip>
            <a:stretch>
              <a:fillRect b="0" l="0" r="0" t="0"/>
            </a:stretch>
          </a:blipFill>
          <a:ln>
            <a:noFill/>
          </a:ln>
        </p:spPr>
      </p:sp>
      <p:sp>
        <p:nvSpPr>
          <p:cNvPr id="532" name="Google Shape;532;g35c6c580227_0_176"/>
          <p:cNvSpPr txBox="1"/>
          <p:nvPr/>
        </p:nvSpPr>
        <p:spPr>
          <a:xfrm>
            <a:off x="815296" y="263525"/>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FUNCIONAMIENTO BÁSICO DE RPC</a:t>
            </a:r>
            <a:endParaRPr/>
          </a:p>
        </p:txBody>
      </p:sp>
      <p:sp>
        <p:nvSpPr>
          <p:cNvPr id="533" name="Google Shape;533;g35c6c580227_0_176"/>
          <p:cNvSpPr txBox="1"/>
          <p:nvPr/>
        </p:nvSpPr>
        <p:spPr>
          <a:xfrm>
            <a:off x="14888781" y="2050269"/>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482B66"/>
                </a:solidFill>
                <a:latin typeface="Arial"/>
                <a:ea typeface="Arial"/>
                <a:cs typeface="Arial"/>
                <a:sym typeface="Arial"/>
              </a:rPr>
              <a:t>04</a:t>
            </a:r>
            <a:endParaRPr/>
          </a:p>
        </p:txBody>
      </p:sp>
      <p:sp>
        <p:nvSpPr>
          <p:cNvPr id="534" name="Google Shape;534;g35c6c580227_0_176"/>
          <p:cNvSpPr txBox="1"/>
          <p:nvPr/>
        </p:nvSpPr>
        <p:spPr>
          <a:xfrm>
            <a:off x="13532590" y="5122304"/>
            <a:ext cx="3468300" cy="7014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SERVIDOR PROCESA LA SOLICITUD</a:t>
            </a:r>
            <a:endParaRPr/>
          </a:p>
        </p:txBody>
      </p:sp>
      <p:sp>
        <p:nvSpPr>
          <p:cNvPr id="535" name="Google Shape;535;g35c6c580227_0_176"/>
          <p:cNvSpPr txBox="1"/>
          <p:nvPr/>
        </p:nvSpPr>
        <p:spPr>
          <a:xfrm>
            <a:off x="815296" y="6056118"/>
            <a:ext cx="3955500" cy="2014800"/>
          </a:xfrm>
          <a:prstGeom prst="rect">
            <a:avLst/>
          </a:prstGeom>
          <a:noFill/>
          <a:ln>
            <a:noFill/>
          </a:ln>
        </p:spPr>
        <p:txBody>
          <a:bodyPr anchorCtr="0" anchor="t" bIns="0" lIns="0" spcFirstLastPara="1" rIns="0" wrap="square" tIns="0">
            <a:spAutoFit/>
          </a:bodyPr>
          <a:lstStyle/>
          <a:p>
            <a:pPr indent="-183516" lvl="1" marL="367032" marR="0" rtl="0" algn="l">
              <a:lnSpc>
                <a:spcPct val="134000"/>
              </a:lnSpc>
              <a:spcBef>
                <a:spcPts val="0"/>
              </a:spcBef>
              <a:spcAft>
                <a:spcPts val="0"/>
              </a:spcAft>
              <a:buClr>
                <a:srgbClr val="FFFFFF"/>
              </a:buClr>
              <a:buSzPts val="1700"/>
              <a:buFont typeface="Arial"/>
              <a:buChar char="•"/>
            </a:pPr>
            <a:r>
              <a:rPr b="0" i="0" lang="en-US" sz="1700" u="none" cap="none" strike="noStrike">
                <a:solidFill>
                  <a:srgbClr val="FFFFFF"/>
                </a:solidFill>
                <a:latin typeface="Montserrat"/>
                <a:ea typeface="Montserrat"/>
                <a:cs typeface="Montserrat"/>
                <a:sym typeface="Montserrat"/>
              </a:rPr>
              <a:t>El cliente invoca una función local que actúa como un proxy.</a:t>
            </a:r>
            <a:endParaRPr/>
          </a:p>
          <a:p>
            <a:pPr indent="-183516" lvl="1" marL="367032" marR="0" rtl="0" algn="l">
              <a:lnSpc>
                <a:spcPct val="134000"/>
              </a:lnSpc>
              <a:spcBef>
                <a:spcPts val="0"/>
              </a:spcBef>
              <a:spcAft>
                <a:spcPts val="0"/>
              </a:spcAft>
              <a:buClr>
                <a:srgbClr val="FFFFFF"/>
              </a:buClr>
              <a:buSzPts val="1700"/>
              <a:buFont typeface="Arial"/>
              <a:buChar char="•"/>
            </a:pPr>
            <a:r>
              <a:rPr b="1" i="1" lang="en-US" sz="1700" u="none" cap="none" strike="noStrike">
                <a:solidFill>
                  <a:srgbClr val="FFFFFF"/>
                </a:solidFill>
                <a:latin typeface="Montserrat"/>
                <a:ea typeface="Montserrat"/>
                <a:cs typeface="Montserrat"/>
                <a:sym typeface="Montserrat"/>
              </a:rPr>
              <a:t>Stub </a:t>
            </a:r>
            <a:r>
              <a:rPr b="1" i="0" lang="en-US" sz="1700" u="none" cap="none" strike="noStrike">
                <a:solidFill>
                  <a:srgbClr val="FFFFFF"/>
                </a:solidFill>
                <a:latin typeface="Montserrat"/>
                <a:ea typeface="Montserrat"/>
                <a:cs typeface="Montserrat"/>
                <a:sym typeface="Montserrat"/>
              </a:rPr>
              <a:t>del Cliente</a:t>
            </a:r>
            <a:r>
              <a:rPr b="0" i="0" lang="en-US" sz="1700" u="none" cap="none" strike="noStrike">
                <a:solidFill>
                  <a:srgbClr val="FFFFFF"/>
                </a:solidFill>
                <a:latin typeface="Montserrat"/>
                <a:ea typeface="Montserrat"/>
                <a:cs typeface="Montserrat"/>
                <a:sym typeface="Montserrat"/>
              </a:rPr>
              <a:t>: Una interfaz que prepara la solicitud para enviarla al servidor.</a:t>
            </a:r>
            <a:endParaRPr/>
          </a:p>
          <a:p>
            <a:pPr indent="0" lvl="0" marL="0" marR="0" rtl="0" algn="l">
              <a:lnSpc>
                <a:spcPct val="134000"/>
              </a:lnSpc>
              <a:spcBef>
                <a:spcPts val="0"/>
              </a:spcBef>
              <a:spcAft>
                <a:spcPts val="0"/>
              </a:spcAft>
              <a:buNone/>
            </a:pPr>
            <a:r>
              <a:t/>
            </a:r>
            <a:endParaRPr b="0" i="0" sz="1700" u="none" cap="none" strike="noStrike">
              <a:solidFill>
                <a:srgbClr val="FFFFFF"/>
              </a:solidFill>
              <a:latin typeface="Montserrat"/>
              <a:ea typeface="Montserrat"/>
              <a:cs typeface="Montserrat"/>
              <a:sym typeface="Montserrat"/>
            </a:endParaRPr>
          </a:p>
        </p:txBody>
      </p:sp>
      <p:sp>
        <p:nvSpPr>
          <p:cNvPr id="536" name="Google Shape;536;g35c6c580227_0_176"/>
          <p:cNvSpPr txBox="1"/>
          <p:nvPr/>
        </p:nvSpPr>
        <p:spPr>
          <a:xfrm>
            <a:off x="943100" y="5271651"/>
            <a:ext cx="3468300" cy="7014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CLIENTE HACE UNA SOLICITUD</a:t>
            </a:r>
            <a:endParaRPr/>
          </a:p>
        </p:txBody>
      </p:sp>
      <p:sp>
        <p:nvSpPr>
          <p:cNvPr id="537" name="Google Shape;537;g35c6c580227_0_176"/>
          <p:cNvSpPr txBox="1"/>
          <p:nvPr/>
        </p:nvSpPr>
        <p:spPr>
          <a:xfrm>
            <a:off x="2382380" y="2050269"/>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24B296"/>
                </a:solidFill>
                <a:latin typeface="Arial"/>
                <a:ea typeface="Arial"/>
                <a:cs typeface="Arial"/>
                <a:sym typeface="Arial"/>
              </a:rPr>
              <a:t>01</a:t>
            </a:r>
            <a:endParaRPr/>
          </a:p>
        </p:txBody>
      </p:sp>
      <p:sp>
        <p:nvSpPr>
          <p:cNvPr id="538" name="Google Shape;538;g35c6c580227_0_176"/>
          <p:cNvSpPr txBox="1"/>
          <p:nvPr/>
        </p:nvSpPr>
        <p:spPr>
          <a:xfrm>
            <a:off x="5023543" y="5284229"/>
            <a:ext cx="37488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MARSHALLING</a:t>
            </a:r>
            <a:endParaRPr/>
          </a:p>
        </p:txBody>
      </p:sp>
      <p:sp>
        <p:nvSpPr>
          <p:cNvPr id="539" name="Google Shape;539;g35c6c580227_0_176"/>
          <p:cNvSpPr txBox="1"/>
          <p:nvPr/>
        </p:nvSpPr>
        <p:spPr>
          <a:xfrm>
            <a:off x="6480900" y="2050269"/>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67D3CD"/>
                </a:solidFill>
                <a:latin typeface="Arial"/>
                <a:ea typeface="Arial"/>
                <a:cs typeface="Arial"/>
                <a:sym typeface="Arial"/>
              </a:rPr>
              <a:t>02</a:t>
            </a:r>
            <a:endParaRPr/>
          </a:p>
        </p:txBody>
      </p:sp>
      <p:sp>
        <p:nvSpPr>
          <p:cNvPr id="540" name="Google Shape;540;g35c6c580227_0_176"/>
          <p:cNvSpPr txBox="1"/>
          <p:nvPr/>
        </p:nvSpPr>
        <p:spPr>
          <a:xfrm>
            <a:off x="9284950" y="5122304"/>
            <a:ext cx="3468300" cy="7014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TRANSMISIÓN DE LA SOLICITUD</a:t>
            </a:r>
            <a:endParaRPr/>
          </a:p>
        </p:txBody>
      </p:sp>
      <p:sp>
        <p:nvSpPr>
          <p:cNvPr id="541" name="Google Shape;541;g35c6c580227_0_176"/>
          <p:cNvSpPr txBox="1"/>
          <p:nvPr/>
        </p:nvSpPr>
        <p:spPr>
          <a:xfrm>
            <a:off x="10715341" y="2050269"/>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675688"/>
                </a:solidFill>
                <a:latin typeface="Arial"/>
                <a:ea typeface="Arial"/>
                <a:cs typeface="Arial"/>
                <a:sym typeface="Arial"/>
              </a:rPr>
              <a:t>03</a:t>
            </a:r>
            <a:endParaRPr/>
          </a:p>
        </p:txBody>
      </p:sp>
      <p:sp>
        <p:nvSpPr>
          <p:cNvPr id="542" name="Google Shape;542;g35c6c580227_0_176"/>
          <p:cNvSpPr txBox="1"/>
          <p:nvPr/>
        </p:nvSpPr>
        <p:spPr>
          <a:xfrm>
            <a:off x="5106445" y="5822628"/>
            <a:ext cx="3582900" cy="1041300"/>
          </a:xfrm>
          <a:prstGeom prst="rect">
            <a:avLst/>
          </a:prstGeom>
          <a:noFill/>
          <a:ln>
            <a:noFill/>
          </a:ln>
        </p:spPr>
        <p:txBody>
          <a:bodyPr anchorCtr="0" anchor="t" bIns="0" lIns="0" spcFirstLastPara="1" rIns="0" wrap="square" tIns="0">
            <a:spAutoFit/>
          </a:bodyPr>
          <a:lstStyle/>
          <a:p>
            <a:pPr indent="0" lvl="0" marL="0" marR="0" rtl="0" algn="ctr">
              <a:lnSpc>
                <a:spcPct val="149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Serialización de los parámetros de la función para su transmisión a través de la red.</a:t>
            </a:r>
            <a:endParaRPr/>
          </a:p>
        </p:txBody>
      </p:sp>
      <p:sp>
        <p:nvSpPr>
          <p:cNvPr id="543" name="Google Shape;543;g35c6c580227_0_176"/>
          <p:cNvSpPr txBox="1"/>
          <p:nvPr/>
        </p:nvSpPr>
        <p:spPr>
          <a:xfrm>
            <a:off x="9115203" y="6068697"/>
            <a:ext cx="3637500" cy="587700"/>
          </a:xfrm>
          <a:prstGeom prst="rect">
            <a:avLst/>
          </a:prstGeom>
          <a:noFill/>
          <a:ln>
            <a:noFill/>
          </a:ln>
        </p:spPr>
        <p:txBody>
          <a:bodyPr anchorCtr="0" anchor="t" bIns="0" lIns="0" spcFirstLastPara="1" rIns="0" wrap="square" tIns="0">
            <a:spAutoFit/>
          </a:bodyPr>
          <a:lstStyle/>
          <a:p>
            <a:pPr indent="0" lvl="0" marL="0" marR="0" rtl="0" algn="ctr">
              <a:lnSpc>
                <a:spcPct val="130060"/>
              </a:lnSpc>
              <a:spcBef>
                <a:spcPts val="0"/>
              </a:spcBef>
              <a:spcAft>
                <a:spcPts val="0"/>
              </a:spcAft>
              <a:buNone/>
            </a:pPr>
            <a:r>
              <a:rPr b="0" i="0" lang="en-US" sz="1660" u="none" cap="none" strike="noStrike">
                <a:solidFill>
                  <a:srgbClr val="FFFFFF"/>
                </a:solidFill>
                <a:latin typeface="Montserrat"/>
                <a:ea typeface="Montserrat"/>
                <a:cs typeface="Montserrat"/>
                <a:sym typeface="Montserrat"/>
              </a:rPr>
              <a:t>Los datos serializados se envían al servidor a través de la red.</a:t>
            </a:r>
            <a:endParaRPr/>
          </a:p>
        </p:txBody>
      </p:sp>
      <p:sp>
        <p:nvSpPr>
          <p:cNvPr id="544" name="Google Shape;544;g35c6c580227_0_176"/>
          <p:cNvSpPr txBox="1"/>
          <p:nvPr/>
        </p:nvSpPr>
        <p:spPr>
          <a:xfrm>
            <a:off x="13262010" y="5906772"/>
            <a:ext cx="4413900" cy="9420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i="1" lang="en-US" sz="1700" u="none" cap="none" strike="noStrike">
                <a:solidFill>
                  <a:srgbClr val="FFFFFF"/>
                </a:solidFill>
                <a:latin typeface="Montserrat"/>
                <a:ea typeface="Montserrat"/>
                <a:cs typeface="Montserrat"/>
                <a:sym typeface="Montserrat"/>
              </a:rPr>
              <a:t>Stub </a:t>
            </a:r>
            <a:r>
              <a:rPr b="1" i="0" lang="en-US" sz="1700" u="none" cap="none" strike="noStrike">
                <a:solidFill>
                  <a:srgbClr val="FFFFFF"/>
                </a:solidFill>
                <a:latin typeface="Montserrat"/>
                <a:ea typeface="Montserrat"/>
                <a:cs typeface="Montserrat"/>
                <a:sym typeface="Montserrat"/>
              </a:rPr>
              <a:t>del Servidor</a:t>
            </a:r>
            <a:r>
              <a:rPr b="0" i="0" lang="en-US" sz="1700" u="none" cap="none" strike="noStrike">
                <a:solidFill>
                  <a:srgbClr val="FFFFFF"/>
                </a:solidFill>
                <a:latin typeface="Montserrat"/>
                <a:ea typeface="Montserrat"/>
                <a:cs typeface="Montserrat"/>
                <a:sym typeface="Montserrat"/>
              </a:rPr>
              <a:t>: Recibe la solicitud, </a:t>
            </a:r>
            <a:r>
              <a:rPr lang="en-US" sz="1700">
                <a:solidFill>
                  <a:srgbClr val="FFFFFF"/>
                </a:solidFill>
                <a:latin typeface="Montserrat"/>
                <a:ea typeface="Montserrat"/>
                <a:cs typeface="Montserrat"/>
                <a:sym typeface="Montserrat"/>
              </a:rPr>
              <a:t>deserializar</a:t>
            </a:r>
            <a:r>
              <a:rPr b="0" i="0" lang="en-US" sz="1700" u="none" cap="none" strike="noStrike">
                <a:solidFill>
                  <a:srgbClr val="FFFFFF"/>
                </a:solidFill>
                <a:latin typeface="Montserrat"/>
                <a:ea typeface="Montserrat"/>
                <a:cs typeface="Montserrat"/>
                <a:sym typeface="Montserrat"/>
              </a:rPr>
              <a:t> los parámetros y ejecuta la función solicitada.</a:t>
            </a:r>
            <a:endParaRPr/>
          </a:p>
        </p:txBody>
      </p:sp>
      <p:pic>
        <p:nvPicPr>
          <p:cNvPr id="545" name="Google Shape;545;g35c6c580227_0_176"/>
          <p:cNvPicPr preferRelativeResize="0"/>
          <p:nvPr/>
        </p:nvPicPr>
        <p:blipFill>
          <a:blip r:embed="rId4">
            <a:alphaModFix/>
          </a:blip>
          <a:stretch>
            <a:fillRect/>
          </a:stretch>
        </p:blipFill>
        <p:spPr>
          <a:xfrm>
            <a:off x="1840775" y="2567588"/>
            <a:ext cx="1672950" cy="1672950"/>
          </a:xfrm>
          <a:prstGeom prst="rect">
            <a:avLst/>
          </a:prstGeom>
          <a:noFill/>
          <a:ln>
            <a:noFill/>
          </a:ln>
        </p:spPr>
      </p:pic>
      <p:pic>
        <p:nvPicPr>
          <p:cNvPr id="546" name="Google Shape;546;g35c6c580227_0_176"/>
          <p:cNvPicPr preferRelativeResize="0"/>
          <p:nvPr/>
        </p:nvPicPr>
        <p:blipFill>
          <a:blip r:embed="rId5">
            <a:alphaModFix/>
          </a:blip>
          <a:stretch>
            <a:fillRect/>
          </a:stretch>
        </p:blipFill>
        <p:spPr>
          <a:xfrm>
            <a:off x="5836713" y="2463792"/>
            <a:ext cx="1852100" cy="1928065"/>
          </a:xfrm>
          <a:prstGeom prst="rect">
            <a:avLst/>
          </a:prstGeom>
          <a:noFill/>
          <a:ln>
            <a:noFill/>
          </a:ln>
        </p:spPr>
      </p:pic>
      <p:pic>
        <p:nvPicPr>
          <p:cNvPr id="547" name="Google Shape;547;g35c6c580227_0_176"/>
          <p:cNvPicPr preferRelativeResize="0"/>
          <p:nvPr/>
        </p:nvPicPr>
        <p:blipFill>
          <a:blip r:embed="rId6">
            <a:alphaModFix/>
          </a:blip>
          <a:stretch>
            <a:fillRect/>
          </a:stretch>
        </p:blipFill>
        <p:spPr>
          <a:xfrm>
            <a:off x="14277875" y="2643788"/>
            <a:ext cx="1672950" cy="1672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51" name="Shape 551"/>
        <p:cNvGrpSpPr/>
        <p:nvPr/>
      </p:nvGrpSpPr>
      <p:grpSpPr>
        <a:xfrm>
          <a:off x="0" y="0"/>
          <a:ext cx="0" cy="0"/>
          <a:chOff x="0" y="0"/>
          <a:chExt cx="0" cy="0"/>
        </a:xfrm>
      </p:grpSpPr>
      <p:grpSp>
        <p:nvGrpSpPr>
          <p:cNvPr id="552" name="Google Shape;552;g35c6c580227_0_224"/>
          <p:cNvGrpSpPr/>
          <p:nvPr/>
        </p:nvGrpSpPr>
        <p:grpSpPr>
          <a:xfrm>
            <a:off x="1518507" y="2250088"/>
            <a:ext cx="2307946" cy="2307946"/>
            <a:chOff x="0" y="0"/>
            <a:chExt cx="812800" cy="812800"/>
          </a:xfrm>
        </p:grpSpPr>
        <p:sp>
          <p:nvSpPr>
            <p:cNvPr id="553" name="Google Shape;553;g35c6c580227_0_22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g35c6c580227_0_224"/>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55" name="Google Shape;555;g35c6c580227_0_224"/>
          <p:cNvCxnSpPr/>
          <p:nvPr/>
        </p:nvCxnSpPr>
        <p:spPr>
          <a:xfrm>
            <a:off x="2672479" y="2585791"/>
            <a:ext cx="0" cy="2476500"/>
          </a:xfrm>
          <a:prstGeom prst="straightConnector1">
            <a:avLst/>
          </a:prstGeom>
          <a:noFill/>
          <a:ln cap="flat" cmpd="sng" w="38100">
            <a:solidFill>
              <a:srgbClr val="5CD9C1"/>
            </a:solidFill>
            <a:prstDash val="solid"/>
            <a:round/>
            <a:headEnd len="sm" w="sm" type="none"/>
            <a:tailEnd len="lg" w="lg" type="oval"/>
          </a:ln>
        </p:spPr>
      </p:cxnSp>
      <p:grpSp>
        <p:nvGrpSpPr>
          <p:cNvPr id="556" name="Google Shape;556;g35c6c580227_0_224"/>
          <p:cNvGrpSpPr/>
          <p:nvPr/>
        </p:nvGrpSpPr>
        <p:grpSpPr>
          <a:xfrm>
            <a:off x="2307053" y="1884662"/>
            <a:ext cx="730870" cy="730870"/>
            <a:chOff x="0" y="0"/>
            <a:chExt cx="812800" cy="812800"/>
          </a:xfrm>
        </p:grpSpPr>
        <p:sp>
          <p:nvSpPr>
            <p:cNvPr id="557" name="Google Shape;557;g35c6c580227_0_22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g35c6c580227_0_224"/>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59" name="Google Shape;559;g35c6c580227_0_224"/>
          <p:cNvGrpSpPr/>
          <p:nvPr/>
        </p:nvGrpSpPr>
        <p:grpSpPr>
          <a:xfrm>
            <a:off x="5617027" y="2250088"/>
            <a:ext cx="2307946" cy="2307946"/>
            <a:chOff x="0" y="0"/>
            <a:chExt cx="812800" cy="812800"/>
          </a:xfrm>
        </p:grpSpPr>
        <p:sp>
          <p:nvSpPr>
            <p:cNvPr id="560" name="Google Shape;560;g35c6c580227_0_22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g35c6c580227_0_224"/>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62" name="Google Shape;562;g35c6c580227_0_224"/>
          <p:cNvCxnSpPr/>
          <p:nvPr/>
        </p:nvCxnSpPr>
        <p:spPr>
          <a:xfrm>
            <a:off x="6770999" y="2585791"/>
            <a:ext cx="0" cy="2476500"/>
          </a:xfrm>
          <a:prstGeom prst="straightConnector1">
            <a:avLst/>
          </a:prstGeom>
          <a:noFill/>
          <a:ln cap="flat" cmpd="sng" w="38100">
            <a:solidFill>
              <a:srgbClr val="ACFDDB"/>
            </a:solidFill>
            <a:prstDash val="solid"/>
            <a:round/>
            <a:headEnd len="sm" w="sm" type="none"/>
            <a:tailEnd len="lg" w="lg" type="oval"/>
          </a:ln>
        </p:spPr>
      </p:cxnSp>
      <p:grpSp>
        <p:nvGrpSpPr>
          <p:cNvPr id="563" name="Google Shape;563;g35c6c580227_0_224"/>
          <p:cNvGrpSpPr/>
          <p:nvPr/>
        </p:nvGrpSpPr>
        <p:grpSpPr>
          <a:xfrm>
            <a:off x="6405573" y="1884662"/>
            <a:ext cx="730870" cy="730870"/>
            <a:chOff x="0" y="0"/>
            <a:chExt cx="812800" cy="812800"/>
          </a:xfrm>
        </p:grpSpPr>
        <p:sp>
          <p:nvSpPr>
            <p:cNvPr id="564" name="Google Shape;564;g35c6c580227_0_22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g35c6c580227_0_224"/>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66" name="Google Shape;566;g35c6c580227_0_224"/>
          <p:cNvCxnSpPr/>
          <p:nvPr/>
        </p:nvCxnSpPr>
        <p:spPr>
          <a:xfrm rot="10800000">
            <a:off x="5012143" y="2937536"/>
            <a:ext cx="11400" cy="4785900"/>
          </a:xfrm>
          <a:prstGeom prst="straightConnector1">
            <a:avLst/>
          </a:prstGeom>
          <a:noFill/>
          <a:ln cap="flat" cmpd="sng" w="9525">
            <a:solidFill>
              <a:srgbClr val="FFFFFF"/>
            </a:solidFill>
            <a:prstDash val="lgDash"/>
            <a:round/>
            <a:headEnd len="sm" w="sm" type="none"/>
            <a:tailEnd len="sm" w="sm" type="none"/>
          </a:ln>
        </p:spPr>
      </p:cxnSp>
      <p:cxnSp>
        <p:nvCxnSpPr>
          <p:cNvPr id="567" name="Google Shape;567;g35c6c580227_0_224"/>
          <p:cNvCxnSpPr/>
          <p:nvPr/>
        </p:nvCxnSpPr>
        <p:spPr>
          <a:xfrm rot="10800000">
            <a:off x="8900896" y="2937536"/>
            <a:ext cx="29700" cy="4785900"/>
          </a:xfrm>
          <a:prstGeom prst="straightConnector1">
            <a:avLst/>
          </a:prstGeom>
          <a:noFill/>
          <a:ln cap="flat" cmpd="sng" w="9525">
            <a:solidFill>
              <a:srgbClr val="FFFFFF"/>
            </a:solidFill>
            <a:prstDash val="lgDash"/>
            <a:round/>
            <a:headEnd len="sm" w="sm" type="none"/>
            <a:tailEnd len="sm" w="sm" type="none"/>
          </a:ln>
        </p:spPr>
      </p:cxnSp>
      <p:sp>
        <p:nvSpPr>
          <p:cNvPr id="568" name="Google Shape;568;g35c6c580227_0_224"/>
          <p:cNvSpPr/>
          <p:nvPr/>
        </p:nvSpPr>
        <p:spPr>
          <a:xfrm>
            <a:off x="9630683" y="1752766"/>
            <a:ext cx="7960894" cy="5970671"/>
          </a:xfrm>
          <a:custGeom>
            <a:rect b="b" l="l" r="r" t="t"/>
            <a:pathLst>
              <a:path extrusionOk="0" h="5970671" w="7960894">
                <a:moveTo>
                  <a:pt x="0" y="0"/>
                </a:moveTo>
                <a:lnTo>
                  <a:pt x="7960895" y="0"/>
                </a:lnTo>
                <a:lnTo>
                  <a:pt x="7960895" y="5970671"/>
                </a:lnTo>
                <a:lnTo>
                  <a:pt x="0" y="5970671"/>
                </a:lnTo>
                <a:lnTo>
                  <a:pt x="0" y="0"/>
                </a:lnTo>
                <a:close/>
              </a:path>
            </a:pathLst>
          </a:custGeom>
          <a:blipFill rotWithShape="1">
            <a:blip r:embed="rId3">
              <a:alphaModFix/>
            </a:blip>
            <a:stretch>
              <a:fillRect b="0" l="0" r="0" t="0"/>
            </a:stretch>
          </a:blipFill>
          <a:ln>
            <a:noFill/>
          </a:ln>
        </p:spPr>
      </p:sp>
      <p:sp>
        <p:nvSpPr>
          <p:cNvPr id="569" name="Google Shape;569;g35c6c580227_0_224"/>
          <p:cNvSpPr txBox="1"/>
          <p:nvPr/>
        </p:nvSpPr>
        <p:spPr>
          <a:xfrm>
            <a:off x="815296" y="263525"/>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FUNCIONAMIENTO BÁSICO DE RPC</a:t>
            </a:r>
            <a:endParaRPr/>
          </a:p>
        </p:txBody>
      </p:sp>
      <p:sp>
        <p:nvSpPr>
          <p:cNvPr id="570" name="Google Shape;570;g35c6c580227_0_224"/>
          <p:cNvSpPr txBox="1"/>
          <p:nvPr/>
        </p:nvSpPr>
        <p:spPr>
          <a:xfrm>
            <a:off x="815296" y="6039677"/>
            <a:ext cx="3955500" cy="612300"/>
          </a:xfrm>
          <a:prstGeom prst="rect">
            <a:avLst/>
          </a:prstGeom>
          <a:noFill/>
          <a:ln>
            <a:noFill/>
          </a:ln>
        </p:spPr>
        <p:txBody>
          <a:bodyPr anchorCtr="0" anchor="t" bIns="0" lIns="0" spcFirstLastPara="1" rIns="0" wrap="square" tIns="0">
            <a:spAutoFit/>
          </a:bodyPr>
          <a:lstStyle/>
          <a:p>
            <a:pPr indent="0" lvl="0" marL="0" marR="0" rtl="0" algn="l">
              <a:lnSpc>
                <a:spcPct val="134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Deserialización del resultado para enviarlo de vuelta al cliente.</a:t>
            </a:r>
            <a:endParaRPr/>
          </a:p>
        </p:txBody>
      </p:sp>
      <p:sp>
        <p:nvSpPr>
          <p:cNvPr id="571" name="Google Shape;571;g35c6c580227_0_224"/>
          <p:cNvSpPr txBox="1"/>
          <p:nvPr/>
        </p:nvSpPr>
        <p:spPr>
          <a:xfrm>
            <a:off x="943100" y="5433576"/>
            <a:ext cx="34683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UNMARSHALLING</a:t>
            </a:r>
            <a:endParaRPr/>
          </a:p>
        </p:txBody>
      </p:sp>
      <p:sp>
        <p:nvSpPr>
          <p:cNvPr id="572" name="Google Shape;572;g35c6c580227_0_224"/>
          <p:cNvSpPr txBox="1"/>
          <p:nvPr/>
        </p:nvSpPr>
        <p:spPr>
          <a:xfrm>
            <a:off x="2382380" y="2050260"/>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24B296"/>
                </a:solidFill>
                <a:latin typeface="Arial"/>
                <a:ea typeface="Arial"/>
                <a:cs typeface="Arial"/>
                <a:sym typeface="Arial"/>
              </a:rPr>
              <a:t>05</a:t>
            </a:r>
            <a:endParaRPr/>
          </a:p>
        </p:txBody>
      </p:sp>
      <p:sp>
        <p:nvSpPr>
          <p:cNvPr id="573" name="Google Shape;573;g35c6c580227_0_224"/>
          <p:cNvSpPr txBox="1"/>
          <p:nvPr/>
        </p:nvSpPr>
        <p:spPr>
          <a:xfrm>
            <a:off x="5023543" y="5433576"/>
            <a:ext cx="37488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RESPUESTA AL CLIENTE</a:t>
            </a:r>
            <a:endParaRPr/>
          </a:p>
        </p:txBody>
      </p:sp>
      <p:sp>
        <p:nvSpPr>
          <p:cNvPr id="574" name="Google Shape;574;g35c6c580227_0_224"/>
          <p:cNvSpPr txBox="1"/>
          <p:nvPr/>
        </p:nvSpPr>
        <p:spPr>
          <a:xfrm>
            <a:off x="6480900" y="2050260"/>
            <a:ext cx="580200" cy="3510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None/>
            </a:pPr>
            <a:r>
              <a:rPr b="1" i="0" lang="en-US" sz="2280" u="none" cap="none" strike="noStrike">
                <a:solidFill>
                  <a:srgbClr val="67D3CD"/>
                </a:solidFill>
                <a:latin typeface="Arial"/>
                <a:ea typeface="Arial"/>
                <a:cs typeface="Arial"/>
                <a:sym typeface="Arial"/>
              </a:rPr>
              <a:t>06</a:t>
            </a:r>
            <a:endParaRPr/>
          </a:p>
        </p:txBody>
      </p:sp>
      <p:sp>
        <p:nvSpPr>
          <p:cNvPr id="575" name="Google Shape;575;g35c6c580227_0_224"/>
          <p:cNvSpPr txBox="1"/>
          <p:nvPr/>
        </p:nvSpPr>
        <p:spPr>
          <a:xfrm>
            <a:off x="5106445" y="5979791"/>
            <a:ext cx="3582900" cy="1041300"/>
          </a:xfrm>
          <a:prstGeom prst="rect">
            <a:avLst/>
          </a:prstGeom>
          <a:noFill/>
          <a:ln>
            <a:noFill/>
          </a:ln>
        </p:spPr>
        <p:txBody>
          <a:bodyPr anchorCtr="0" anchor="t" bIns="0" lIns="0" spcFirstLastPara="1" rIns="0" wrap="square" tIns="0">
            <a:spAutoFit/>
          </a:bodyPr>
          <a:lstStyle/>
          <a:p>
            <a:pPr indent="0" lvl="0" marL="0" marR="0" rtl="0" algn="ctr">
              <a:lnSpc>
                <a:spcPct val="149000"/>
              </a:lnSpc>
              <a:spcBef>
                <a:spcPts val="0"/>
              </a:spcBef>
              <a:spcAft>
                <a:spcPts val="0"/>
              </a:spcAft>
              <a:buNone/>
            </a:pPr>
            <a:r>
              <a:rPr b="0" i="0" lang="en-US" sz="1700" u="none" cap="none" strike="noStrike">
                <a:solidFill>
                  <a:srgbClr val="FFFFFF"/>
                </a:solidFill>
                <a:latin typeface="Montserrat"/>
                <a:ea typeface="Montserrat"/>
                <a:cs typeface="Montserrat"/>
                <a:sym typeface="Montserrat"/>
              </a:rPr>
              <a:t>El cliente recibe el resultado y lo procesa como si fuera una llamada local.</a:t>
            </a:r>
            <a:endParaRPr/>
          </a:p>
        </p:txBody>
      </p:sp>
      <p:sp>
        <p:nvSpPr>
          <p:cNvPr id="576" name="Google Shape;576;g35c6c580227_0_224"/>
          <p:cNvSpPr txBox="1"/>
          <p:nvPr/>
        </p:nvSpPr>
        <p:spPr>
          <a:xfrm>
            <a:off x="12817457" y="8360225"/>
            <a:ext cx="4785600" cy="1652400"/>
          </a:xfrm>
          <a:prstGeom prst="rect">
            <a:avLst/>
          </a:prstGeom>
          <a:noFill/>
          <a:ln>
            <a:noFill/>
          </a:ln>
        </p:spPr>
        <p:txBody>
          <a:bodyPr anchorCtr="0" anchor="t" bIns="0" lIns="0" spcFirstLastPara="1" rIns="0" wrap="square" tIns="0">
            <a:spAutoFit/>
          </a:bodyPr>
          <a:lstStyle/>
          <a:p>
            <a:pPr indent="-131748" lvl="1" marL="263497" marR="0" rtl="0" algn="l">
              <a:lnSpc>
                <a:spcPct val="130000"/>
              </a:lnSpc>
              <a:spcBef>
                <a:spcPts val="0"/>
              </a:spcBef>
              <a:spcAft>
                <a:spcPts val="0"/>
              </a:spcAft>
              <a:buClr>
                <a:srgbClr val="000000"/>
              </a:buClr>
              <a:buSzPts val="1220"/>
              <a:buFont typeface="Arial"/>
              <a:buChar char="•"/>
            </a:pPr>
            <a:r>
              <a:rPr b="1" i="0" lang="en-US" sz="1220" u="none" cap="none" strike="noStrike">
                <a:solidFill>
                  <a:srgbClr val="000000"/>
                </a:solidFill>
                <a:latin typeface="Montserrat"/>
                <a:ea typeface="Montserrat"/>
                <a:cs typeface="Montserrat"/>
                <a:sym typeface="Montserrat"/>
              </a:rPr>
              <a:t>Marshalling</a:t>
            </a:r>
            <a:r>
              <a:rPr b="0" i="0" lang="en-US" sz="1220" u="none" cap="none" strike="noStrike">
                <a:solidFill>
                  <a:srgbClr val="000000"/>
                </a:solidFill>
                <a:latin typeface="Montserrat"/>
                <a:ea typeface="Montserrat"/>
                <a:cs typeface="Montserrat"/>
                <a:sym typeface="Montserrat"/>
              </a:rPr>
              <a:t>: Proceso de convertir los parámetros de la función en un formato que pueda ser transmitido a través de la red.</a:t>
            </a:r>
            <a:endParaRPr/>
          </a:p>
          <a:p>
            <a:pPr indent="-131748" lvl="1" marL="263497" marR="0" rtl="0" algn="l">
              <a:lnSpc>
                <a:spcPct val="130000"/>
              </a:lnSpc>
              <a:spcBef>
                <a:spcPts val="0"/>
              </a:spcBef>
              <a:spcAft>
                <a:spcPts val="0"/>
              </a:spcAft>
              <a:buClr>
                <a:srgbClr val="000000"/>
              </a:buClr>
              <a:buSzPts val="1220"/>
              <a:buFont typeface="Arial"/>
              <a:buChar char="•"/>
            </a:pPr>
            <a:r>
              <a:rPr b="1" i="0" lang="en-US" sz="1220" u="none" cap="none" strike="noStrike">
                <a:solidFill>
                  <a:srgbClr val="000000"/>
                </a:solidFill>
                <a:latin typeface="Montserrat"/>
                <a:ea typeface="Montserrat"/>
                <a:cs typeface="Montserrat"/>
                <a:sym typeface="Montserrat"/>
              </a:rPr>
              <a:t>Unmarshalling</a:t>
            </a:r>
            <a:r>
              <a:rPr b="0" i="0" lang="en-US" sz="1220" u="none" cap="none" strike="noStrike">
                <a:solidFill>
                  <a:srgbClr val="000000"/>
                </a:solidFill>
                <a:latin typeface="Montserrat"/>
                <a:ea typeface="Montserrat"/>
                <a:cs typeface="Montserrat"/>
                <a:sym typeface="Montserrat"/>
              </a:rPr>
              <a:t>: Proceso de convertir los datos recibidos de vuelta a su formato original para su uso en el programa.</a:t>
            </a:r>
            <a:endParaRPr/>
          </a:p>
          <a:p>
            <a:pPr indent="0" lvl="0" marL="0" marR="0" rtl="0" algn="ctr">
              <a:lnSpc>
                <a:spcPct val="130000"/>
              </a:lnSpc>
              <a:spcBef>
                <a:spcPts val="0"/>
              </a:spcBef>
              <a:spcAft>
                <a:spcPts val="0"/>
              </a:spcAft>
              <a:buNone/>
            </a:pPr>
            <a:r>
              <a:t/>
            </a:r>
            <a:endParaRPr b="0" i="0" sz="1220" u="none" cap="none" strike="noStrike">
              <a:solidFill>
                <a:srgbClr val="000000"/>
              </a:solidFill>
              <a:latin typeface="Montserrat"/>
              <a:ea typeface="Montserrat"/>
              <a:cs typeface="Montserrat"/>
              <a:sym typeface="Montserrat"/>
            </a:endParaRPr>
          </a:p>
        </p:txBody>
      </p:sp>
      <p:pic>
        <p:nvPicPr>
          <p:cNvPr id="577" name="Google Shape;577;g35c6c580227_0_224"/>
          <p:cNvPicPr preferRelativeResize="0"/>
          <p:nvPr/>
        </p:nvPicPr>
        <p:blipFill>
          <a:blip r:embed="rId4">
            <a:alphaModFix/>
          </a:blip>
          <a:stretch>
            <a:fillRect/>
          </a:stretch>
        </p:blipFill>
        <p:spPr>
          <a:xfrm>
            <a:off x="1883600" y="2577862"/>
            <a:ext cx="1587301" cy="1652400"/>
          </a:xfrm>
          <a:prstGeom prst="rect">
            <a:avLst/>
          </a:prstGeom>
          <a:noFill/>
          <a:ln>
            <a:noFill/>
          </a:ln>
        </p:spPr>
      </p:pic>
      <p:pic>
        <p:nvPicPr>
          <p:cNvPr id="578" name="Google Shape;578;g35c6c580227_0_224"/>
          <p:cNvPicPr preferRelativeResize="0"/>
          <p:nvPr/>
        </p:nvPicPr>
        <p:blipFill>
          <a:blip r:embed="rId5">
            <a:alphaModFix/>
          </a:blip>
          <a:stretch>
            <a:fillRect/>
          </a:stretch>
        </p:blipFill>
        <p:spPr>
          <a:xfrm>
            <a:off x="6011113" y="2610400"/>
            <a:ext cx="1587300" cy="1587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82" name="Shape 582"/>
        <p:cNvGrpSpPr/>
        <p:nvPr/>
      </p:nvGrpSpPr>
      <p:grpSpPr>
        <a:xfrm>
          <a:off x="0" y="0"/>
          <a:ext cx="0" cy="0"/>
          <a:chOff x="0" y="0"/>
          <a:chExt cx="0" cy="0"/>
        </a:xfrm>
      </p:grpSpPr>
      <p:grpSp>
        <p:nvGrpSpPr>
          <p:cNvPr id="583" name="Google Shape;583;g35c6c580227_0_252"/>
          <p:cNvGrpSpPr/>
          <p:nvPr/>
        </p:nvGrpSpPr>
        <p:grpSpPr>
          <a:xfrm>
            <a:off x="1043027" y="2771970"/>
            <a:ext cx="7391425" cy="2772565"/>
            <a:chOff x="0" y="-19050"/>
            <a:chExt cx="1946700" cy="730218"/>
          </a:xfrm>
        </p:grpSpPr>
        <p:sp>
          <p:nvSpPr>
            <p:cNvPr id="584" name="Google Shape;584;g35c6c580227_0_252"/>
            <p:cNvSpPr/>
            <p:nvPr/>
          </p:nvSpPr>
          <p:spPr>
            <a:xfrm>
              <a:off x="0" y="0"/>
              <a:ext cx="1946586" cy="711168"/>
            </a:xfrm>
            <a:custGeom>
              <a:rect b="b" l="l" r="r" t="t"/>
              <a:pathLst>
                <a:path extrusionOk="0" h="711168" w="1946586">
                  <a:moveTo>
                    <a:pt x="52374" y="0"/>
                  </a:moveTo>
                  <a:lnTo>
                    <a:pt x="1894212" y="0"/>
                  </a:lnTo>
                  <a:cubicBezTo>
                    <a:pt x="1908102" y="0"/>
                    <a:pt x="1921424" y="5518"/>
                    <a:pt x="1931246" y="15340"/>
                  </a:cubicBezTo>
                  <a:cubicBezTo>
                    <a:pt x="1941068" y="25162"/>
                    <a:pt x="1946586" y="38484"/>
                    <a:pt x="1946586" y="52374"/>
                  </a:cubicBezTo>
                  <a:lnTo>
                    <a:pt x="1946586" y="658794"/>
                  </a:lnTo>
                  <a:cubicBezTo>
                    <a:pt x="1946586" y="672684"/>
                    <a:pt x="1941068" y="686006"/>
                    <a:pt x="1931246" y="695828"/>
                  </a:cubicBezTo>
                  <a:cubicBezTo>
                    <a:pt x="1921424" y="705650"/>
                    <a:pt x="1908102" y="711168"/>
                    <a:pt x="1894212" y="711168"/>
                  </a:cubicBezTo>
                  <a:lnTo>
                    <a:pt x="52374" y="711168"/>
                  </a:lnTo>
                  <a:cubicBezTo>
                    <a:pt x="23449" y="711168"/>
                    <a:pt x="0" y="687719"/>
                    <a:pt x="0" y="658794"/>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g35c6c580227_0_252"/>
            <p:cNvSpPr txBox="1"/>
            <p:nvPr/>
          </p:nvSpPr>
          <p:spPr>
            <a:xfrm>
              <a:off x="0" y="-19050"/>
              <a:ext cx="1946700" cy="730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6" name="Google Shape;586;g35c6c580227_0_252"/>
          <p:cNvGrpSpPr/>
          <p:nvPr/>
        </p:nvGrpSpPr>
        <p:grpSpPr>
          <a:xfrm>
            <a:off x="1253029" y="6151136"/>
            <a:ext cx="7180990" cy="3313775"/>
            <a:chOff x="0" y="-19050"/>
            <a:chExt cx="1891277" cy="872758"/>
          </a:xfrm>
        </p:grpSpPr>
        <p:sp>
          <p:nvSpPr>
            <p:cNvPr id="587" name="Google Shape;587;g35c6c580227_0_252"/>
            <p:cNvSpPr/>
            <p:nvPr/>
          </p:nvSpPr>
          <p:spPr>
            <a:xfrm>
              <a:off x="0" y="0"/>
              <a:ext cx="1891277" cy="853708"/>
            </a:xfrm>
            <a:custGeom>
              <a:rect b="b" l="l" r="r" t="t"/>
              <a:pathLst>
                <a:path extrusionOk="0" h="853708" w="1891277">
                  <a:moveTo>
                    <a:pt x="53906" y="0"/>
                  </a:moveTo>
                  <a:lnTo>
                    <a:pt x="1837371" y="0"/>
                  </a:lnTo>
                  <a:cubicBezTo>
                    <a:pt x="1867142" y="0"/>
                    <a:pt x="1891277" y="24135"/>
                    <a:pt x="1891277" y="53906"/>
                  </a:cubicBezTo>
                  <a:lnTo>
                    <a:pt x="1891277" y="799802"/>
                  </a:lnTo>
                  <a:cubicBezTo>
                    <a:pt x="1891277" y="814099"/>
                    <a:pt x="1885597" y="827810"/>
                    <a:pt x="1875488" y="837919"/>
                  </a:cubicBezTo>
                  <a:cubicBezTo>
                    <a:pt x="1865379" y="848029"/>
                    <a:pt x="1851667" y="853708"/>
                    <a:pt x="1837371" y="853708"/>
                  </a:cubicBezTo>
                  <a:lnTo>
                    <a:pt x="53906" y="853708"/>
                  </a:lnTo>
                  <a:cubicBezTo>
                    <a:pt x="39609" y="853708"/>
                    <a:pt x="25898" y="848029"/>
                    <a:pt x="15789" y="837919"/>
                  </a:cubicBezTo>
                  <a:cubicBezTo>
                    <a:pt x="5679" y="827810"/>
                    <a:pt x="0" y="814099"/>
                    <a:pt x="0" y="799802"/>
                  </a:cubicBezTo>
                  <a:lnTo>
                    <a:pt x="0" y="53906"/>
                  </a:lnTo>
                  <a:cubicBezTo>
                    <a:pt x="0" y="39609"/>
                    <a:pt x="5679" y="25898"/>
                    <a:pt x="15789" y="15789"/>
                  </a:cubicBezTo>
                  <a:cubicBezTo>
                    <a:pt x="25898" y="5679"/>
                    <a:pt x="39609" y="0"/>
                    <a:pt x="53906"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g35c6c580227_0_252"/>
            <p:cNvSpPr txBox="1"/>
            <p:nvPr/>
          </p:nvSpPr>
          <p:spPr>
            <a:xfrm>
              <a:off x="0" y="-19050"/>
              <a:ext cx="1891200" cy="8727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9" name="Google Shape;589;g35c6c580227_0_252"/>
          <p:cNvGrpSpPr/>
          <p:nvPr/>
        </p:nvGrpSpPr>
        <p:grpSpPr>
          <a:xfrm>
            <a:off x="9860720" y="956369"/>
            <a:ext cx="7481864" cy="2492665"/>
            <a:chOff x="0" y="-19050"/>
            <a:chExt cx="1970519" cy="656500"/>
          </a:xfrm>
        </p:grpSpPr>
        <p:sp>
          <p:nvSpPr>
            <p:cNvPr id="590" name="Google Shape;590;g35c6c580227_0_252"/>
            <p:cNvSpPr/>
            <p:nvPr/>
          </p:nvSpPr>
          <p:spPr>
            <a:xfrm>
              <a:off x="0" y="0"/>
              <a:ext cx="1970519" cy="637450"/>
            </a:xfrm>
            <a:custGeom>
              <a:rect b="b" l="l" r="r" t="t"/>
              <a:pathLst>
                <a:path extrusionOk="0" h="637450" w="1970519">
                  <a:moveTo>
                    <a:pt x="51738" y="0"/>
                  </a:moveTo>
                  <a:lnTo>
                    <a:pt x="1918780" y="0"/>
                  </a:lnTo>
                  <a:cubicBezTo>
                    <a:pt x="1932502" y="0"/>
                    <a:pt x="1945662" y="5451"/>
                    <a:pt x="1955365" y="15154"/>
                  </a:cubicBezTo>
                  <a:cubicBezTo>
                    <a:pt x="1965068" y="24857"/>
                    <a:pt x="1970519" y="38016"/>
                    <a:pt x="1970519" y="51738"/>
                  </a:cubicBezTo>
                  <a:lnTo>
                    <a:pt x="1970519" y="585711"/>
                  </a:lnTo>
                  <a:cubicBezTo>
                    <a:pt x="1970519" y="599433"/>
                    <a:pt x="1965068" y="612593"/>
                    <a:pt x="1955365" y="622296"/>
                  </a:cubicBezTo>
                  <a:cubicBezTo>
                    <a:pt x="1945662" y="631999"/>
                    <a:pt x="1932502" y="637450"/>
                    <a:pt x="1918780" y="637450"/>
                  </a:cubicBezTo>
                  <a:lnTo>
                    <a:pt x="51738" y="637450"/>
                  </a:lnTo>
                  <a:cubicBezTo>
                    <a:pt x="38016" y="637450"/>
                    <a:pt x="24857" y="631999"/>
                    <a:pt x="15154" y="622296"/>
                  </a:cubicBezTo>
                  <a:cubicBezTo>
                    <a:pt x="5451" y="612593"/>
                    <a:pt x="0" y="599433"/>
                    <a:pt x="0" y="585711"/>
                  </a:cubicBezTo>
                  <a:lnTo>
                    <a:pt x="0" y="51738"/>
                  </a:lnTo>
                  <a:cubicBezTo>
                    <a:pt x="0" y="38016"/>
                    <a:pt x="5451" y="24857"/>
                    <a:pt x="15154" y="15154"/>
                  </a:cubicBezTo>
                  <a:cubicBezTo>
                    <a:pt x="24857" y="5451"/>
                    <a:pt x="38016" y="0"/>
                    <a:pt x="51738"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g35c6c580227_0_252"/>
            <p:cNvSpPr txBox="1"/>
            <p:nvPr/>
          </p:nvSpPr>
          <p:spPr>
            <a:xfrm>
              <a:off x="0" y="-19050"/>
              <a:ext cx="1970400" cy="6564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92" name="Google Shape;592;g35c6c580227_0_252"/>
          <p:cNvSpPr/>
          <p:nvPr/>
        </p:nvSpPr>
        <p:spPr>
          <a:xfrm>
            <a:off x="399951" y="3546670"/>
            <a:ext cx="1973873" cy="950096"/>
          </a:xfrm>
          <a:custGeom>
            <a:rect b="b" l="l" r="r" t="t"/>
            <a:pathLst>
              <a:path extrusionOk="0" h="950096" w="1973873">
                <a:moveTo>
                  <a:pt x="0" y="0"/>
                </a:moveTo>
                <a:lnTo>
                  <a:pt x="1973873" y="0"/>
                </a:lnTo>
                <a:lnTo>
                  <a:pt x="1973873" y="950097"/>
                </a:lnTo>
                <a:lnTo>
                  <a:pt x="0" y="950097"/>
                </a:lnTo>
                <a:lnTo>
                  <a:pt x="0" y="0"/>
                </a:lnTo>
                <a:close/>
              </a:path>
            </a:pathLst>
          </a:custGeom>
          <a:blipFill rotWithShape="1">
            <a:blip r:embed="rId3">
              <a:alphaModFix/>
            </a:blip>
            <a:stretch>
              <a:fillRect b="-38927" l="-22178" r="-21279" t="-28717"/>
            </a:stretch>
          </a:blipFill>
          <a:ln>
            <a:noFill/>
          </a:ln>
        </p:spPr>
      </p:sp>
      <p:sp>
        <p:nvSpPr>
          <p:cNvPr id="593" name="Google Shape;593;g35c6c580227_0_252"/>
          <p:cNvSpPr/>
          <p:nvPr/>
        </p:nvSpPr>
        <p:spPr>
          <a:xfrm>
            <a:off x="533163" y="6825351"/>
            <a:ext cx="1707449" cy="1596465"/>
          </a:xfrm>
          <a:custGeom>
            <a:rect b="b" l="l" r="r" t="t"/>
            <a:pathLst>
              <a:path extrusionOk="0" h="1596465" w="1707449">
                <a:moveTo>
                  <a:pt x="0" y="0"/>
                </a:moveTo>
                <a:lnTo>
                  <a:pt x="1707449" y="0"/>
                </a:lnTo>
                <a:lnTo>
                  <a:pt x="1707449" y="1596465"/>
                </a:lnTo>
                <a:lnTo>
                  <a:pt x="0" y="1596465"/>
                </a:lnTo>
                <a:lnTo>
                  <a:pt x="0" y="0"/>
                </a:lnTo>
                <a:close/>
              </a:path>
            </a:pathLst>
          </a:custGeom>
          <a:blipFill rotWithShape="1">
            <a:blip r:embed="rId4">
              <a:alphaModFix/>
            </a:blip>
            <a:stretch>
              <a:fillRect b="0" l="0" r="0" t="0"/>
            </a:stretch>
          </a:blipFill>
          <a:ln>
            <a:noFill/>
          </a:ln>
        </p:spPr>
      </p:sp>
      <p:grpSp>
        <p:nvGrpSpPr>
          <p:cNvPr id="594" name="Google Shape;594;g35c6c580227_0_252"/>
          <p:cNvGrpSpPr/>
          <p:nvPr/>
        </p:nvGrpSpPr>
        <p:grpSpPr>
          <a:xfrm>
            <a:off x="9777487" y="3834635"/>
            <a:ext cx="7481864" cy="2595337"/>
            <a:chOff x="0" y="-19050"/>
            <a:chExt cx="1970519" cy="683541"/>
          </a:xfrm>
        </p:grpSpPr>
        <p:sp>
          <p:nvSpPr>
            <p:cNvPr id="595" name="Google Shape;595;g35c6c580227_0_252"/>
            <p:cNvSpPr/>
            <p:nvPr/>
          </p:nvSpPr>
          <p:spPr>
            <a:xfrm>
              <a:off x="0" y="0"/>
              <a:ext cx="1970519" cy="664491"/>
            </a:xfrm>
            <a:custGeom>
              <a:rect b="b" l="l" r="r" t="t"/>
              <a:pathLst>
                <a:path extrusionOk="0" h="664491" w="1970519">
                  <a:moveTo>
                    <a:pt x="51738" y="0"/>
                  </a:moveTo>
                  <a:lnTo>
                    <a:pt x="1918780" y="0"/>
                  </a:lnTo>
                  <a:cubicBezTo>
                    <a:pt x="1932502" y="0"/>
                    <a:pt x="1945662" y="5451"/>
                    <a:pt x="1955365" y="15154"/>
                  </a:cubicBezTo>
                  <a:cubicBezTo>
                    <a:pt x="1965068" y="24857"/>
                    <a:pt x="1970519" y="38016"/>
                    <a:pt x="1970519" y="51738"/>
                  </a:cubicBezTo>
                  <a:lnTo>
                    <a:pt x="1970519" y="612752"/>
                  </a:lnTo>
                  <a:cubicBezTo>
                    <a:pt x="1970519" y="626474"/>
                    <a:pt x="1965068" y="639634"/>
                    <a:pt x="1955365" y="649337"/>
                  </a:cubicBezTo>
                  <a:cubicBezTo>
                    <a:pt x="1945662" y="659040"/>
                    <a:pt x="1932502" y="664491"/>
                    <a:pt x="1918780" y="664491"/>
                  </a:cubicBezTo>
                  <a:lnTo>
                    <a:pt x="51738" y="664491"/>
                  </a:lnTo>
                  <a:cubicBezTo>
                    <a:pt x="38016" y="664491"/>
                    <a:pt x="24857" y="659040"/>
                    <a:pt x="15154" y="649337"/>
                  </a:cubicBezTo>
                  <a:cubicBezTo>
                    <a:pt x="5451" y="639634"/>
                    <a:pt x="0" y="626474"/>
                    <a:pt x="0" y="612752"/>
                  </a:cubicBezTo>
                  <a:lnTo>
                    <a:pt x="0" y="51738"/>
                  </a:lnTo>
                  <a:cubicBezTo>
                    <a:pt x="0" y="38016"/>
                    <a:pt x="5451" y="24857"/>
                    <a:pt x="15154" y="15154"/>
                  </a:cubicBezTo>
                  <a:cubicBezTo>
                    <a:pt x="24857" y="5451"/>
                    <a:pt x="38016" y="0"/>
                    <a:pt x="51738"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g35c6c580227_0_252"/>
            <p:cNvSpPr txBox="1"/>
            <p:nvPr/>
          </p:nvSpPr>
          <p:spPr>
            <a:xfrm>
              <a:off x="0" y="-19050"/>
              <a:ext cx="1970400" cy="6834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97" name="Google Shape;597;g35c6c580227_0_252"/>
          <p:cNvGrpSpPr/>
          <p:nvPr/>
        </p:nvGrpSpPr>
        <p:grpSpPr>
          <a:xfrm>
            <a:off x="9860720" y="7282403"/>
            <a:ext cx="7481864" cy="2781609"/>
            <a:chOff x="0" y="-19050"/>
            <a:chExt cx="1970519" cy="732600"/>
          </a:xfrm>
        </p:grpSpPr>
        <p:sp>
          <p:nvSpPr>
            <p:cNvPr id="598" name="Google Shape;598;g35c6c580227_0_252"/>
            <p:cNvSpPr/>
            <p:nvPr/>
          </p:nvSpPr>
          <p:spPr>
            <a:xfrm>
              <a:off x="0" y="0"/>
              <a:ext cx="1970519" cy="713545"/>
            </a:xfrm>
            <a:custGeom>
              <a:rect b="b" l="l" r="r" t="t"/>
              <a:pathLst>
                <a:path extrusionOk="0" h="713545" w="1970519">
                  <a:moveTo>
                    <a:pt x="51738" y="0"/>
                  </a:moveTo>
                  <a:lnTo>
                    <a:pt x="1918780" y="0"/>
                  </a:lnTo>
                  <a:cubicBezTo>
                    <a:pt x="1932502" y="0"/>
                    <a:pt x="1945662" y="5451"/>
                    <a:pt x="1955365" y="15154"/>
                  </a:cubicBezTo>
                  <a:cubicBezTo>
                    <a:pt x="1965068" y="24857"/>
                    <a:pt x="1970519" y="38016"/>
                    <a:pt x="1970519" y="51738"/>
                  </a:cubicBezTo>
                  <a:lnTo>
                    <a:pt x="1970519" y="661807"/>
                  </a:lnTo>
                  <a:cubicBezTo>
                    <a:pt x="1970519" y="675529"/>
                    <a:pt x="1965068" y="688689"/>
                    <a:pt x="1955365" y="698391"/>
                  </a:cubicBezTo>
                  <a:cubicBezTo>
                    <a:pt x="1945662" y="708094"/>
                    <a:pt x="1932502" y="713545"/>
                    <a:pt x="1918780" y="713545"/>
                  </a:cubicBezTo>
                  <a:lnTo>
                    <a:pt x="51738" y="713545"/>
                  </a:lnTo>
                  <a:cubicBezTo>
                    <a:pt x="38016" y="713545"/>
                    <a:pt x="24857" y="708094"/>
                    <a:pt x="15154" y="698391"/>
                  </a:cubicBezTo>
                  <a:cubicBezTo>
                    <a:pt x="5451" y="688689"/>
                    <a:pt x="0" y="675529"/>
                    <a:pt x="0" y="661807"/>
                  </a:cubicBezTo>
                  <a:lnTo>
                    <a:pt x="0" y="51738"/>
                  </a:lnTo>
                  <a:cubicBezTo>
                    <a:pt x="0" y="38016"/>
                    <a:pt x="5451" y="24857"/>
                    <a:pt x="15154" y="15154"/>
                  </a:cubicBezTo>
                  <a:cubicBezTo>
                    <a:pt x="24857" y="5451"/>
                    <a:pt x="38016" y="0"/>
                    <a:pt x="51738"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g35c6c580227_0_252"/>
            <p:cNvSpPr txBox="1"/>
            <p:nvPr/>
          </p:nvSpPr>
          <p:spPr>
            <a:xfrm>
              <a:off x="0" y="-19050"/>
              <a:ext cx="1970400" cy="7326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00" name="Google Shape;600;g35c6c580227_0_252"/>
          <p:cNvSpPr txBox="1"/>
          <p:nvPr/>
        </p:nvSpPr>
        <p:spPr>
          <a:xfrm>
            <a:off x="985709" y="1019175"/>
            <a:ext cx="8696100" cy="7695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PROTOCOLOS DE </a:t>
            </a:r>
            <a:r>
              <a:rPr b="0" i="0" lang="en-US" sz="5000" u="none" cap="none" strike="noStrike">
                <a:solidFill>
                  <a:srgbClr val="67D3CD"/>
                </a:solidFill>
                <a:latin typeface="Arial"/>
                <a:ea typeface="Arial"/>
                <a:cs typeface="Arial"/>
                <a:sym typeface="Arial"/>
              </a:rPr>
              <a:t>RPC</a:t>
            </a:r>
            <a:endParaRPr/>
          </a:p>
        </p:txBody>
      </p:sp>
      <p:sp>
        <p:nvSpPr>
          <p:cNvPr id="601" name="Google Shape;601;g35c6c580227_0_252"/>
          <p:cNvSpPr txBox="1"/>
          <p:nvPr/>
        </p:nvSpPr>
        <p:spPr>
          <a:xfrm>
            <a:off x="2765848" y="2988359"/>
            <a:ext cx="43911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gRPC</a:t>
            </a:r>
            <a:endParaRPr/>
          </a:p>
        </p:txBody>
      </p:sp>
      <p:sp>
        <p:nvSpPr>
          <p:cNvPr id="602" name="Google Shape;602;g35c6c580227_0_252"/>
          <p:cNvSpPr txBox="1"/>
          <p:nvPr/>
        </p:nvSpPr>
        <p:spPr>
          <a:xfrm>
            <a:off x="2765848" y="3420442"/>
            <a:ext cx="5379600" cy="24936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Un framework de RPC de alto rendimiento desarrollado por Google, basado en HTTP/2.</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161925" lvl="1" marL="323850" marR="0" rtl="0" algn="l">
              <a:lnSpc>
                <a:spcPct val="140000"/>
              </a:lnSpc>
              <a:spcBef>
                <a:spcPts val="0"/>
              </a:spcBef>
              <a:spcAft>
                <a:spcPts val="0"/>
              </a:spcAft>
              <a:buClr>
                <a:srgbClr val="FFFFFF"/>
              </a:buClr>
              <a:buSzPts val="1500"/>
              <a:buFont typeface="Arial"/>
              <a:buChar char="•"/>
            </a:pPr>
            <a:r>
              <a:rPr b="0" i="0" lang="en-US" sz="1500" u="none" cap="none" strike="noStrike">
                <a:solidFill>
                  <a:srgbClr val="FFFFFF"/>
                </a:solidFill>
                <a:latin typeface="Open Sans"/>
                <a:ea typeface="Open Sans"/>
                <a:cs typeface="Open Sans"/>
                <a:sym typeface="Open Sans"/>
              </a:rPr>
              <a:t>Soporte para múltiples lenguajes, streaming bidireccional, eficiente en el uso de recursos.</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Casos de Uso</a:t>
            </a:r>
            <a:r>
              <a:rPr b="0" i="0" lang="en-US" sz="1500" u="none" cap="none" strike="noStrike">
                <a:solidFill>
                  <a:srgbClr val="FFFFFF"/>
                </a:solidFill>
                <a:latin typeface="Open Sans"/>
                <a:ea typeface="Open Sans"/>
                <a:cs typeface="Open Sans"/>
                <a:sym typeface="Open Sans"/>
              </a:rPr>
              <a:t>: Microservicios, comunicación entre servicios en la nube.</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sp>
        <p:nvSpPr>
          <p:cNvPr id="603" name="Google Shape;603;g35c6c580227_0_252"/>
          <p:cNvSpPr txBox="1"/>
          <p:nvPr/>
        </p:nvSpPr>
        <p:spPr>
          <a:xfrm>
            <a:off x="2722847" y="6329227"/>
            <a:ext cx="52218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SOAP (Simple Object Access Protocol):</a:t>
            </a:r>
            <a:endParaRPr/>
          </a:p>
        </p:txBody>
      </p:sp>
      <p:sp>
        <p:nvSpPr>
          <p:cNvPr id="604" name="Google Shape;604;g35c6c580227_0_252"/>
          <p:cNvSpPr txBox="1"/>
          <p:nvPr/>
        </p:nvSpPr>
        <p:spPr>
          <a:xfrm>
            <a:off x="2808830" y="7074115"/>
            <a:ext cx="5136000" cy="2816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Un protocolo basado en XML para intercambiar información estructurada en la implementación de servicios web.</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161925" lvl="1" marL="323850" marR="0" rtl="0" algn="l">
              <a:lnSpc>
                <a:spcPct val="140000"/>
              </a:lnSpc>
              <a:spcBef>
                <a:spcPts val="0"/>
              </a:spcBef>
              <a:spcAft>
                <a:spcPts val="0"/>
              </a:spcAft>
              <a:buClr>
                <a:srgbClr val="FFFFFF"/>
              </a:buClr>
              <a:buSzPts val="1500"/>
              <a:buFont typeface="Arial"/>
              <a:buChar char="•"/>
            </a:pPr>
            <a:r>
              <a:rPr b="0" i="0" lang="en-US" sz="1500" u="none" cap="none" strike="noStrike">
                <a:solidFill>
                  <a:srgbClr val="FFFFFF"/>
                </a:solidFill>
                <a:latin typeface="Open Sans"/>
                <a:ea typeface="Open Sans"/>
                <a:cs typeface="Open Sans"/>
                <a:sym typeface="Open Sans"/>
              </a:rPr>
              <a:t>Extensible, independiente del protocolo de transporte, alto nivel de seguridad.</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Casos de Uso</a:t>
            </a:r>
            <a:r>
              <a:rPr b="0" i="0" lang="en-US" sz="1500" u="none" cap="none" strike="noStrike">
                <a:solidFill>
                  <a:srgbClr val="FFFFFF"/>
                </a:solidFill>
                <a:latin typeface="Open Sans"/>
                <a:ea typeface="Open Sans"/>
                <a:cs typeface="Open Sans"/>
                <a:sym typeface="Open Sans"/>
              </a:rPr>
              <a:t>: Servicios empresariales, aplicaciones que requieren transacciones seguras y fiables.</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sp>
        <p:nvSpPr>
          <p:cNvPr id="605" name="Google Shape;605;g35c6c580227_0_252"/>
          <p:cNvSpPr txBox="1"/>
          <p:nvPr/>
        </p:nvSpPr>
        <p:spPr>
          <a:xfrm>
            <a:off x="11425717" y="1195151"/>
            <a:ext cx="43911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XML-RPC</a:t>
            </a:r>
            <a:endParaRPr/>
          </a:p>
        </p:txBody>
      </p:sp>
      <p:sp>
        <p:nvSpPr>
          <p:cNvPr id="606" name="Google Shape;606;g35c6c580227_0_252"/>
          <p:cNvSpPr txBox="1"/>
          <p:nvPr/>
        </p:nvSpPr>
        <p:spPr>
          <a:xfrm>
            <a:off x="10854390" y="1740447"/>
            <a:ext cx="6309300" cy="18471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Un protocolo que utiliza XML para codificar sus llamadas y HTTP como protocolo de transporte.</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161925" lvl="1" marL="323850" marR="0" rtl="0" algn="l">
              <a:lnSpc>
                <a:spcPct val="140000"/>
              </a:lnSpc>
              <a:spcBef>
                <a:spcPts val="0"/>
              </a:spcBef>
              <a:spcAft>
                <a:spcPts val="0"/>
              </a:spcAft>
              <a:buClr>
                <a:srgbClr val="FFFFFF"/>
              </a:buClr>
              <a:buSzPts val="1500"/>
              <a:buFont typeface="Arial"/>
              <a:buChar char="•"/>
            </a:pPr>
            <a:r>
              <a:rPr b="0" i="0" lang="en-US" sz="1500" u="none" cap="none" strike="noStrike">
                <a:solidFill>
                  <a:srgbClr val="FFFFFF"/>
                </a:solidFill>
                <a:latin typeface="Open Sans"/>
                <a:ea typeface="Open Sans"/>
                <a:cs typeface="Open Sans"/>
                <a:sym typeface="Open Sans"/>
              </a:rPr>
              <a:t>Simplicidad, fácil de implementar.</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Casos de Uso</a:t>
            </a:r>
            <a:r>
              <a:rPr b="0" i="0" lang="en-US" sz="1500" u="none" cap="none" strike="noStrike">
                <a:solidFill>
                  <a:srgbClr val="FFFFFF"/>
                </a:solidFill>
                <a:latin typeface="Open Sans"/>
                <a:ea typeface="Open Sans"/>
                <a:cs typeface="Open Sans"/>
                <a:sym typeface="Open Sans"/>
              </a:rPr>
              <a:t>: Integración de sistemas, aplicaciones web simples.</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sp>
        <p:nvSpPr>
          <p:cNvPr id="607" name="Google Shape;607;g35c6c580227_0_252"/>
          <p:cNvSpPr txBox="1"/>
          <p:nvPr/>
        </p:nvSpPr>
        <p:spPr>
          <a:xfrm>
            <a:off x="11342484" y="4073417"/>
            <a:ext cx="43911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JSON-RPC</a:t>
            </a:r>
            <a:endParaRPr/>
          </a:p>
        </p:txBody>
      </p:sp>
      <p:sp>
        <p:nvSpPr>
          <p:cNvPr id="608" name="Google Shape;608;g35c6c580227_0_252"/>
          <p:cNvSpPr txBox="1"/>
          <p:nvPr/>
        </p:nvSpPr>
        <p:spPr>
          <a:xfrm>
            <a:off x="10771156" y="4618713"/>
            <a:ext cx="6309300" cy="18471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Similar a XML-RPC pero utiliza JSON para la codificación.</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161925" lvl="1" marL="323850" marR="0" rtl="0" algn="l">
              <a:lnSpc>
                <a:spcPct val="140000"/>
              </a:lnSpc>
              <a:spcBef>
                <a:spcPts val="0"/>
              </a:spcBef>
              <a:spcAft>
                <a:spcPts val="0"/>
              </a:spcAft>
              <a:buClr>
                <a:srgbClr val="FFFFFF"/>
              </a:buClr>
              <a:buSzPts val="1500"/>
              <a:buFont typeface="Arial"/>
              <a:buChar char="•"/>
            </a:pPr>
            <a:r>
              <a:rPr b="0" i="0" lang="en-US" sz="1500" u="none" cap="none" strike="noStrike">
                <a:solidFill>
                  <a:srgbClr val="FFFFFF"/>
                </a:solidFill>
                <a:latin typeface="Open Sans"/>
                <a:ea typeface="Open Sans"/>
                <a:cs typeface="Open Sans"/>
                <a:sym typeface="Open Sans"/>
              </a:rPr>
              <a:t>Ligero, fácil de leer y escribir, compatible con aplicaciones web modernas.</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Casos de Uso</a:t>
            </a:r>
            <a:r>
              <a:rPr b="0" i="0" lang="en-US" sz="1500" u="none" cap="none" strike="noStrike">
                <a:solidFill>
                  <a:srgbClr val="FFFFFF"/>
                </a:solidFill>
                <a:latin typeface="Open Sans"/>
                <a:ea typeface="Open Sans"/>
                <a:cs typeface="Open Sans"/>
                <a:sym typeface="Open Sans"/>
              </a:rPr>
              <a:t>: Aplicaciones web y móviles, APIs RESTful.</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sp>
        <p:nvSpPr>
          <p:cNvPr id="609" name="Google Shape;609;g35c6c580227_0_252"/>
          <p:cNvSpPr txBox="1"/>
          <p:nvPr/>
        </p:nvSpPr>
        <p:spPr>
          <a:xfrm>
            <a:off x="11425717" y="7521185"/>
            <a:ext cx="4391100" cy="30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¿CUÁL </a:t>
            </a:r>
            <a:r>
              <a:rPr b="1" i="0" lang="en-US" sz="2000" u="none" cap="none" strike="noStrike">
                <a:solidFill>
                  <a:srgbClr val="67D3CD"/>
                </a:solidFill>
                <a:latin typeface="Open Sans ExtraBold"/>
                <a:ea typeface="Open Sans ExtraBold"/>
                <a:cs typeface="Open Sans ExtraBold"/>
                <a:sym typeface="Open Sans ExtraBold"/>
              </a:rPr>
              <a:t>USAR</a:t>
            </a:r>
            <a:r>
              <a:rPr b="1" i="0" lang="en-US" sz="2000" u="none" cap="none" strike="noStrike">
                <a:solidFill>
                  <a:srgbClr val="FFFFFF"/>
                </a:solidFill>
                <a:latin typeface="Open Sans ExtraBold"/>
                <a:ea typeface="Open Sans ExtraBold"/>
                <a:cs typeface="Open Sans ExtraBold"/>
                <a:sym typeface="Open Sans ExtraBold"/>
              </a:rPr>
              <a:t>?</a:t>
            </a:r>
            <a:endParaRPr/>
          </a:p>
        </p:txBody>
      </p:sp>
      <p:sp>
        <p:nvSpPr>
          <p:cNvPr id="610" name="Google Shape;610;g35c6c580227_0_252"/>
          <p:cNvSpPr txBox="1"/>
          <p:nvPr/>
        </p:nvSpPr>
        <p:spPr>
          <a:xfrm>
            <a:off x="10596499" y="8066481"/>
            <a:ext cx="6746100" cy="2170200"/>
          </a:xfrm>
          <a:prstGeom prst="rect">
            <a:avLst/>
          </a:prstGeom>
          <a:noFill/>
          <a:ln>
            <a:noFill/>
          </a:ln>
        </p:spPr>
        <p:txBody>
          <a:bodyPr anchorCtr="0" anchor="t" bIns="0" lIns="0" spcFirstLastPara="1" rIns="0" wrap="square" tIns="0">
            <a:spAutoFit/>
          </a:bodyPr>
          <a:lstStyle/>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gRPC</a:t>
            </a:r>
            <a:r>
              <a:rPr b="0" i="0" lang="en-US" sz="1500" u="none" cap="none" strike="noStrike">
                <a:solidFill>
                  <a:srgbClr val="FFFFFF"/>
                </a:solidFill>
                <a:latin typeface="Open Sans"/>
                <a:ea typeface="Open Sans"/>
                <a:cs typeface="Open Sans"/>
                <a:sym typeface="Open Sans"/>
              </a:rPr>
              <a:t>: Comunicación entre microservicios en una arquitectura de Kubernetes.</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SOAP</a:t>
            </a:r>
            <a:r>
              <a:rPr b="0" i="0" lang="en-US" sz="1500" u="none" cap="none" strike="noStrike">
                <a:solidFill>
                  <a:srgbClr val="FFFFFF"/>
                </a:solidFill>
                <a:latin typeface="Open Sans"/>
                <a:ea typeface="Open Sans"/>
                <a:cs typeface="Open Sans"/>
                <a:sym typeface="Open Sans"/>
              </a:rPr>
              <a:t>: Servicios web financieros que requieren alta seguridad y transacciones confiables.</a:t>
            </a:r>
            <a:endParaRPr/>
          </a:p>
          <a:p>
            <a:pPr indent="-161925" lvl="1" marL="323850" marR="0" rtl="0" algn="l">
              <a:lnSpc>
                <a:spcPct val="140000"/>
              </a:lnSpc>
              <a:spcBef>
                <a:spcPts val="0"/>
              </a:spcBef>
              <a:spcAft>
                <a:spcPts val="0"/>
              </a:spcAft>
              <a:buClr>
                <a:srgbClr val="FFFFFF"/>
              </a:buClr>
              <a:buSzPts val="1500"/>
              <a:buFont typeface="Arial"/>
              <a:buChar char="•"/>
            </a:pPr>
            <a:r>
              <a:rPr b="1" i="0" lang="en-US" sz="1500" u="none" cap="none" strike="noStrike">
                <a:solidFill>
                  <a:srgbClr val="FFFFFF"/>
                </a:solidFill>
                <a:latin typeface="Open Sans"/>
                <a:ea typeface="Open Sans"/>
                <a:cs typeface="Open Sans"/>
                <a:sym typeface="Open Sans"/>
              </a:rPr>
              <a:t>JSON-RPC: </a:t>
            </a:r>
            <a:r>
              <a:rPr b="0" i="0" lang="en-US" sz="1500" u="none" cap="none" strike="noStrike">
                <a:solidFill>
                  <a:srgbClr val="FFFFFF"/>
                </a:solidFill>
                <a:latin typeface="Open Sans"/>
                <a:ea typeface="Open Sans"/>
                <a:cs typeface="Open Sans"/>
                <a:sym typeface="Open Sans"/>
              </a:rPr>
              <a:t>APIs para aplicaciones móviles que requieren respuestas rápidas y ligeras.</a:t>
            </a:r>
            <a:endParaRPr/>
          </a:p>
          <a:p>
            <a:pPr indent="0" lvl="0" marL="0" marR="0" rtl="0" algn="l">
              <a:lnSpc>
                <a:spcPct val="140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p:txBody>
      </p:sp>
      <p:pic>
        <p:nvPicPr>
          <p:cNvPr id="611" name="Google Shape;611;g35c6c580227_0_252"/>
          <p:cNvPicPr preferRelativeResize="0"/>
          <p:nvPr/>
        </p:nvPicPr>
        <p:blipFill>
          <a:blip r:embed="rId5">
            <a:alphaModFix/>
          </a:blip>
          <a:stretch>
            <a:fillRect/>
          </a:stretch>
        </p:blipFill>
        <p:spPr>
          <a:xfrm>
            <a:off x="9316950" y="1562925"/>
            <a:ext cx="1279549" cy="1279549"/>
          </a:xfrm>
          <a:prstGeom prst="rect">
            <a:avLst/>
          </a:prstGeom>
          <a:noFill/>
          <a:ln>
            <a:noFill/>
          </a:ln>
        </p:spPr>
      </p:pic>
      <p:pic>
        <p:nvPicPr>
          <p:cNvPr id="612" name="Google Shape;612;g35c6c580227_0_252"/>
          <p:cNvPicPr preferRelativeResize="0"/>
          <p:nvPr/>
        </p:nvPicPr>
        <p:blipFill>
          <a:blip r:embed="rId6">
            <a:alphaModFix/>
          </a:blip>
          <a:stretch>
            <a:fillRect/>
          </a:stretch>
        </p:blipFill>
        <p:spPr>
          <a:xfrm>
            <a:off x="9234050" y="4618725"/>
            <a:ext cx="1279550" cy="1279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16" name="Shape 616"/>
        <p:cNvGrpSpPr/>
        <p:nvPr/>
      </p:nvGrpSpPr>
      <p:grpSpPr>
        <a:xfrm>
          <a:off x="0" y="0"/>
          <a:ext cx="0" cy="0"/>
          <a:chOff x="0" y="0"/>
          <a:chExt cx="0" cy="0"/>
        </a:xfrm>
      </p:grpSpPr>
      <p:sp>
        <p:nvSpPr>
          <p:cNvPr id="617" name="Google Shape;617;g35ed003338b_0_0"/>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618" name="Google Shape;618;g35ed003338b_0_0"/>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CONCEPTOS CLAVE APRENDIDOS</a:t>
            </a:r>
            <a:endParaRPr b="0" i="0" sz="4900" u="none" cap="none" strike="noStrike">
              <a:solidFill>
                <a:srgbClr val="FFFFFF"/>
              </a:solidFill>
              <a:latin typeface="Arial"/>
              <a:ea typeface="Arial"/>
              <a:cs typeface="Arial"/>
              <a:sym typeface="Arial"/>
            </a:endParaRPr>
          </a:p>
        </p:txBody>
      </p:sp>
      <p:grpSp>
        <p:nvGrpSpPr>
          <p:cNvPr id="619" name="Google Shape;619;g35ed003338b_0_0"/>
          <p:cNvGrpSpPr/>
          <p:nvPr/>
        </p:nvGrpSpPr>
        <p:grpSpPr>
          <a:xfrm>
            <a:off x="2695525" y="2304374"/>
            <a:ext cx="12896949" cy="5258185"/>
            <a:chOff x="0" y="-19050"/>
            <a:chExt cx="1956900" cy="2395201"/>
          </a:xfrm>
        </p:grpSpPr>
        <p:sp>
          <p:nvSpPr>
            <p:cNvPr id="620" name="Google Shape;620;g35ed003338b_0_0"/>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g35ed003338b_0_0"/>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622" name="Google Shape;622;g35ed003338b_0_0"/>
          <p:cNvSpPr txBox="1"/>
          <p:nvPr/>
        </p:nvSpPr>
        <p:spPr>
          <a:xfrm>
            <a:off x="3561300" y="2840050"/>
            <a:ext cx="11165400" cy="4186800"/>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Sistemas Operativos Móviles e Integrados: </a:t>
            </a:r>
            <a:r>
              <a:rPr lang="en-US" sz="2600">
                <a:solidFill>
                  <a:schemeClr val="lt1"/>
                </a:solidFill>
              </a:rPr>
              <a:t>Los móviles gestionan dispositivos con interfaces gráficas y redes, mientras que los integrados controlan dispositivos específicos con recursos limitados y tareas en tiempo real (ej. Android vs FreeRTOS).</a:t>
            </a:r>
            <a:endParaRPr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FreeRTOS y Restricciones: </a:t>
            </a:r>
            <a:r>
              <a:rPr lang="en-US" sz="2600">
                <a:solidFill>
                  <a:schemeClr val="lt1"/>
                </a:solidFill>
              </a:rPr>
              <a:t>FreeRTOS es un RTOS ligero para microcontroladores que optimiza multitarea y recursos en entornos con memoria, CPU y energía muy limitadas.</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RPC: </a:t>
            </a:r>
            <a:r>
              <a:rPr lang="en-US" sz="2600">
                <a:solidFill>
                  <a:schemeClr val="lt1"/>
                </a:solidFill>
              </a:rPr>
              <a:t>RPC permite llamar funciones remotas como locales, usando protocolos como gRPC, SOAP o JSON-RPC para facilitar la comunicación en sistemas distribuidos.</a:t>
            </a:r>
            <a:endParaRPr sz="26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26" name="Shape 626"/>
        <p:cNvGrpSpPr/>
        <p:nvPr/>
      </p:nvGrpSpPr>
      <p:grpSpPr>
        <a:xfrm>
          <a:off x="0" y="0"/>
          <a:ext cx="0" cy="0"/>
          <a:chOff x="0" y="0"/>
          <a:chExt cx="0" cy="0"/>
        </a:xfrm>
      </p:grpSpPr>
      <p:sp>
        <p:nvSpPr>
          <p:cNvPr id="627" name="Google Shape;627;g35c6c580227_0_386"/>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628" name="Google Shape;628;g35c6c580227_0_386"/>
          <p:cNvSpPr txBox="1"/>
          <p:nvPr/>
        </p:nvSpPr>
        <p:spPr>
          <a:xfrm>
            <a:off x="2293015" y="109557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629" name="Google Shape;629;g35c6c580227_0_386"/>
          <p:cNvGrpSpPr/>
          <p:nvPr/>
        </p:nvGrpSpPr>
        <p:grpSpPr>
          <a:xfrm>
            <a:off x="2293074" y="3299175"/>
            <a:ext cx="13701822" cy="4860102"/>
            <a:chOff x="0" y="-19050"/>
            <a:chExt cx="1956900" cy="2395201"/>
          </a:xfrm>
        </p:grpSpPr>
        <p:sp>
          <p:nvSpPr>
            <p:cNvPr id="630" name="Google Shape;630;g35c6c580227_0_386"/>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g35c6c580227_0_386"/>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632" name="Google Shape;632;g35c6c580227_0_386"/>
          <p:cNvSpPr txBox="1"/>
          <p:nvPr/>
        </p:nvSpPr>
        <p:spPr>
          <a:xfrm>
            <a:off x="2786676" y="4405475"/>
            <a:ext cx="12714600" cy="26475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lang="en-US" sz="3200">
                <a:solidFill>
                  <a:schemeClr val="lt1"/>
                </a:solidFill>
              </a:rPr>
              <a:t>Innovacion: </a:t>
            </a:r>
            <a:r>
              <a:rPr lang="en-US" sz="3200">
                <a:solidFill>
                  <a:schemeClr val="lt1"/>
                </a:solidFill>
              </a:rPr>
              <a:t>Al entender las limitaciones de la </a:t>
            </a:r>
            <a:r>
              <a:rPr lang="en-US" sz="3200">
                <a:solidFill>
                  <a:schemeClr val="lt1"/>
                </a:solidFill>
              </a:rPr>
              <a:t>tecnología</a:t>
            </a:r>
            <a:r>
              <a:rPr lang="en-US" sz="3200">
                <a:solidFill>
                  <a:schemeClr val="lt1"/>
                </a:solidFill>
              </a:rPr>
              <a:t>, es inevitable buscar formas alternativas de obtener resultados, las computadoras han evolucionado muchas veces a lo largo de la historia, lo mismo ha sucedido con los sistemas operativos, de manera que es necesario continuar esa </a:t>
            </a:r>
            <a:r>
              <a:rPr lang="en-US" sz="3200">
                <a:solidFill>
                  <a:schemeClr val="lt1"/>
                </a:solidFill>
              </a:rPr>
              <a:t>evolución</a:t>
            </a:r>
            <a:r>
              <a:rPr lang="en-US" sz="3200">
                <a:solidFill>
                  <a:schemeClr val="lt1"/>
                </a:solidFill>
              </a:rPr>
              <a:t> e </a:t>
            </a:r>
            <a:r>
              <a:rPr lang="en-US" sz="3200">
                <a:solidFill>
                  <a:schemeClr val="lt1"/>
                </a:solidFill>
              </a:rPr>
              <a:t>innovación</a:t>
            </a:r>
            <a:r>
              <a:rPr lang="en-US" sz="3200">
                <a:solidFill>
                  <a:schemeClr val="lt1"/>
                </a:solidFill>
              </a:rPr>
              <a:t>.</a:t>
            </a:r>
            <a:endParaRPr i="0" sz="3200" u="none" cap="none" strike="noStrike">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36" name="Shape 636"/>
        <p:cNvGrpSpPr/>
        <p:nvPr/>
      </p:nvGrpSpPr>
      <p:grpSpPr>
        <a:xfrm>
          <a:off x="0" y="0"/>
          <a:ext cx="0" cy="0"/>
          <a:chOff x="0" y="0"/>
          <a:chExt cx="0" cy="0"/>
        </a:xfrm>
      </p:grpSpPr>
      <p:sp>
        <p:nvSpPr>
          <p:cNvPr id="637" name="Google Shape;637;g35ed003338b_0_9"/>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638" name="Google Shape;638;g35ed003338b_0_9"/>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lang="en-US" sz="4900">
                <a:solidFill>
                  <a:srgbClr val="FFFFFF"/>
                </a:solidFill>
              </a:rPr>
              <a:t>REFERENCIAS</a:t>
            </a:r>
            <a:endParaRPr b="0" i="0" sz="4900" u="none" cap="none" strike="noStrike">
              <a:solidFill>
                <a:srgbClr val="FFFFFF"/>
              </a:solidFill>
              <a:latin typeface="Arial"/>
              <a:ea typeface="Arial"/>
              <a:cs typeface="Arial"/>
              <a:sym typeface="Arial"/>
            </a:endParaRPr>
          </a:p>
        </p:txBody>
      </p:sp>
      <p:grpSp>
        <p:nvGrpSpPr>
          <p:cNvPr id="639" name="Google Shape;639;g35ed003338b_0_9"/>
          <p:cNvGrpSpPr/>
          <p:nvPr/>
        </p:nvGrpSpPr>
        <p:grpSpPr>
          <a:xfrm>
            <a:off x="2695525" y="2304376"/>
            <a:ext cx="12896949" cy="5576267"/>
            <a:chOff x="0" y="-19050"/>
            <a:chExt cx="1956900" cy="2395201"/>
          </a:xfrm>
        </p:grpSpPr>
        <p:sp>
          <p:nvSpPr>
            <p:cNvPr id="640" name="Google Shape;640;g35ed003338b_0_9"/>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g35ed003338b_0_9"/>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642" name="Google Shape;642;g35ed003338b_0_9"/>
          <p:cNvSpPr txBox="1"/>
          <p:nvPr/>
        </p:nvSpPr>
        <p:spPr>
          <a:xfrm>
            <a:off x="3032850" y="3139625"/>
            <a:ext cx="12222300" cy="41868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rPr b="1" lang="en-US" sz="2600">
                <a:solidFill>
                  <a:schemeClr val="lt1"/>
                </a:solidFill>
              </a:rPr>
              <a:t>FreeRTOS</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4"/>
              </a:rPr>
              <a:t>https://freertos.org/</a:t>
            </a:r>
            <a:endParaRPr b="1" sz="2600">
              <a:solidFill>
                <a:schemeClr val="lt1"/>
              </a:solidFill>
            </a:endParaRPr>
          </a:p>
          <a:p>
            <a:pPr indent="0" lvl="0" marL="0" marR="0" rtl="0" algn="l">
              <a:lnSpc>
                <a:spcPct val="100000"/>
              </a:lnSpc>
              <a:spcBef>
                <a:spcPts val="0"/>
              </a:spcBef>
              <a:spcAft>
                <a:spcPts val="0"/>
              </a:spcAft>
              <a:buNone/>
            </a:pPr>
            <a:r>
              <a:t/>
            </a:r>
            <a:endParaRPr b="1" sz="2600">
              <a:solidFill>
                <a:schemeClr val="lt1"/>
              </a:solidFill>
            </a:endParaRPr>
          </a:p>
          <a:p>
            <a:pPr indent="0" lvl="0" marL="0" marR="0" rtl="0" algn="l">
              <a:lnSpc>
                <a:spcPct val="100000"/>
              </a:lnSpc>
              <a:spcBef>
                <a:spcPts val="0"/>
              </a:spcBef>
              <a:spcAft>
                <a:spcPts val="0"/>
              </a:spcAft>
              <a:buNone/>
            </a:pPr>
            <a:r>
              <a:rPr b="1" lang="en-US" sz="2600">
                <a:solidFill>
                  <a:schemeClr val="lt1"/>
                </a:solidFill>
              </a:rPr>
              <a:t>	Optimizing Embedded Systems</a:t>
            </a:r>
            <a:endParaRPr b="1" sz="2600">
              <a:solidFill>
                <a:schemeClr val="lt1"/>
              </a:solidFill>
            </a:endParaRPr>
          </a:p>
          <a:p>
            <a:pPr indent="457200" lvl="0" marL="0" marR="0" rtl="0" algn="l">
              <a:lnSpc>
                <a:spcPct val="100000"/>
              </a:lnSpc>
              <a:spcBef>
                <a:spcPts val="0"/>
              </a:spcBef>
              <a:spcAft>
                <a:spcPts val="0"/>
              </a:spcAft>
              <a:buNone/>
            </a:pPr>
            <a:r>
              <a:rPr b="1" lang="en-US" sz="2600" u="sng">
                <a:solidFill>
                  <a:schemeClr val="hlink"/>
                </a:solidFill>
                <a:hlinkClick r:id="rId5"/>
              </a:rPr>
              <a:t>https://emb-academy.com/articles/optimizing-performance-in-embedded-systems/</a:t>
            </a:r>
            <a:endParaRPr b="1" sz="2600">
              <a:solidFill>
                <a:schemeClr val="hlink"/>
              </a:solidFill>
            </a:endParaRPr>
          </a:p>
          <a:p>
            <a:pPr indent="0" lvl="0" marL="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gRPC</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6"/>
              </a:rPr>
              <a:t>https://grpc.io/</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46" name="Shape 646"/>
        <p:cNvGrpSpPr/>
        <p:nvPr/>
      </p:nvGrpSpPr>
      <p:grpSpPr>
        <a:xfrm>
          <a:off x="0" y="0"/>
          <a:ext cx="0" cy="0"/>
          <a:chOff x="0" y="0"/>
          <a:chExt cx="0" cy="0"/>
        </a:xfrm>
      </p:grpSpPr>
      <p:grpSp>
        <p:nvGrpSpPr>
          <p:cNvPr id="647" name="Google Shape;647;p12"/>
          <p:cNvGrpSpPr/>
          <p:nvPr/>
        </p:nvGrpSpPr>
        <p:grpSpPr>
          <a:xfrm>
            <a:off x="6725937" y="6354796"/>
            <a:ext cx="4836125" cy="1241011"/>
            <a:chOff x="0" y="-19050"/>
            <a:chExt cx="1273712" cy="326851"/>
          </a:xfrm>
        </p:grpSpPr>
        <p:sp>
          <p:nvSpPr>
            <p:cNvPr id="648" name="Google Shape;648;p12"/>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2"/>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50" name="Google Shape;650;p12"/>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10500" u="none" cap="none" strike="noStrike">
                <a:solidFill>
                  <a:srgbClr val="FFFFFF"/>
                </a:solidFill>
                <a:latin typeface="Arial"/>
                <a:ea typeface="Arial"/>
                <a:cs typeface="Arial"/>
                <a:sym typeface="Arial"/>
              </a:rPr>
              <a:t>¡GRACIAS POR LA ATENCIÓN!</a:t>
            </a:r>
            <a:endParaRPr/>
          </a:p>
        </p:txBody>
      </p:sp>
      <p:sp>
        <p:nvSpPr>
          <p:cNvPr id="651" name="Google Shape;651;p12"/>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¿Dudas?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g368b40b0f17_0_99"/>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111" name="Google Shape;111;g368b40b0f17_0_99"/>
          <p:cNvGraphicFramePr/>
          <p:nvPr/>
        </p:nvGraphicFramePr>
        <p:xfrm>
          <a:off x="10656400" y="1940050"/>
          <a:ext cx="3000000" cy="3000000"/>
        </p:xfrm>
        <a:graphic>
          <a:graphicData uri="http://schemas.openxmlformats.org/drawingml/2006/table">
            <a:tbl>
              <a:tblPr>
                <a:noFill/>
                <a:tableStyleId>{E3673A7A-5B8F-4B23-B673-8449E52DE53F}</a:tableStyleId>
              </a:tblPr>
              <a:tblGrid>
                <a:gridCol w="3036400"/>
                <a:gridCol w="43447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Día, Fecha:</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Viernes</a:t>
                      </a:r>
                      <a:r>
                        <a:rPr lang="en-US" sz="2800"/>
                        <a:t>, 17/10/2025</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17</a:t>
                      </a:r>
                      <a:r>
                        <a:rPr lang="en-US" sz="2800"/>
                        <a:t>:20</a:t>
                      </a:r>
                      <a:endParaRPr sz="2800" u="none" cap="none" strike="noStrike"/>
                    </a:p>
                  </a:txBody>
                  <a:tcPr marT="182850" marB="182850" marR="182850" marL="182850"/>
                </a:tc>
              </a:tr>
            </a:tbl>
          </a:graphicData>
        </a:graphic>
      </p:graphicFrame>
      <p:sp>
        <p:nvSpPr>
          <p:cNvPr id="112" name="Google Shape;112;g368b40b0f17_0_99"/>
          <p:cNvSpPr txBox="1"/>
          <p:nvPr/>
        </p:nvSpPr>
        <p:spPr>
          <a:xfrm>
            <a:off x="2880350" y="4516600"/>
            <a:ext cx="13584000" cy="11853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5000"/>
              <a:buFont typeface="Arial"/>
              <a:buNone/>
            </a:pPr>
            <a:r>
              <a:rPr b="1" lang="en-US" sz="5300"/>
              <a:t>Sistemas Operativos 2</a:t>
            </a:r>
            <a:r>
              <a:rPr b="1" i="0" lang="en-US" sz="5300" u="none" cap="none" strike="noStrike">
                <a:solidFill>
                  <a:srgbClr val="000000"/>
                </a:solidFill>
              </a:rPr>
              <a:t> [</a:t>
            </a:r>
            <a:r>
              <a:rPr b="1" lang="en-US" sz="5300"/>
              <a:t>A</a:t>
            </a:r>
            <a:r>
              <a:rPr b="1" i="0" lang="en-US" sz="5300" u="none" cap="none" strike="noStrike">
                <a:solidFill>
                  <a:srgbClr val="000000"/>
                </a:solidFill>
              </a:rPr>
              <a:t>]</a:t>
            </a:r>
            <a:endParaRPr b="1" i="0" sz="5300" u="none" cap="none" strike="noStrike">
              <a:solidFill>
                <a:srgbClr val="000000"/>
              </a:solidFill>
            </a:endParaRPr>
          </a:p>
        </p:txBody>
      </p:sp>
      <p:sp>
        <p:nvSpPr>
          <p:cNvPr id="113" name="Google Shape;113;g368b40b0f17_0_99"/>
          <p:cNvSpPr txBox="1"/>
          <p:nvPr/>
        </p:nvSpPr>
        <p:spPr>
          <a:xfrm>
            <a:off x="3557400" y="5801500"/>
            <a:ext cx="11173200" cy="10467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4000"/>
              <a:buFont typeface="Arial"/>
              <a:buNone/>
            </a:pPr>
            <a:r>
              <a:rPr lang="en-US" sz="4400"/>
              <a:t>Steven S. Jocol Gómez</a:t>
            </a:r>
            <a:endParaRPr i="0" sz="4400" u="none" cap="none" strike="noStrike">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17" name="Shape 117"/>
        <p:cNvGrpSpPr/>
        <p:nvPr/>
      </p:nvGrpSpPr>
      <p:grpSpPr>
        <a:xfrm>
          <a:off x="0" y="0"/>
          <a:ext cx="0" cy="0"/>
          <a:chOff x="0" y="0"/>
          <a:chExt cx="0" cy="0"/>
        </a:xfrm>
      </p:grpSpPr>
      <p:sp>
        <p:nvSpPr>
          <p:cNvPr id="118" name="Google Shape;118;g35c6c580227_0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19" name="Google Shape;119;g35c6c580227_0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120" name="Google Shape;120;g35c6c580227_0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121" name="Google Shape;121;g35c6c580227_0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122" name="Google Shape;122;g35c6c580227_0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g35c6c580227_0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124" name="Google Shape;124;g35c6c580227_0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125" name="Google Shape;125;g35c6c580227_0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126" name="Google Shape;126;g35c6c580227_0_0"/>
          <p:cNvSpPr txBox="1"/>
          <p:nvPr/>
        </p:nvSpPr>
        <p:spPr>
          <a:xfrm>
            <a:off x="1667825" y="3226200"/>
            <a:ext cx="15099600" cy="38346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a:t>
            </a:r>
            <a:r>
              <a:rPr lang="en-US" sz="7933">
                <a:solidFill>
                  <a:srgbClr val="FFFFFF"/>
                </a:solidFill>
              </a:rPr>
              <a:t>4</a:t>
            </a:r>
            <a:r>
              <a:rPr b="0" i="0" lang="en-US" sz="7933" u="none" cap="none" strike="noStrike">
                <a:solidFill>
                  <a:srgbClr val="FFFFFF"/>
                </a:solidFill>
                <a:latin typeface="Arial"/>
                <a:ea typeface="Arial"/>
                <a:cs typeface="Arial"/>
                <a:sym typeface="Arial"/>
              </a:rPr>
              <a:t>:</a:t>
            </a:r>
            <a:br>
              <a:rPr lang="en-US" sz="7933">
                <a:solidFill>
                  <a:srgbClr val="FFFFFF"/>
                </a:solidFill>
              </a:rPr>
            </a:br>
            <a:r>
              <a:rPr lang="en-US" sz="7933">
                <a:solidFill>
                  <a:srgbClr val="FFFFFF"/>
                </a:solidFill>
              </a:rPr>
              <a:t>SISTEMAS ESPECIALIZADOS Y DISTRIBUIDOS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g368b40b0f17_0_7"/>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132" name="Google Shape;132;g368b40b0f17_0_7"/>
          <p:cNvGrpSpPr/>
          <p:nvPr/>
        </p:nvGrpSpPr>
        <p:grpSpPr>
          <a:xfrm>
            <a:off x="9975044" y="2453203"/>
            <a:ext cx="7764346" cy="662374"/>
            <a:chOff x="3095445" y="-87910"/>
            <a:chExt cx="5099400" cy="435000"/>
          </a:xfrm>
        </p:grpSpPr>
        <p:sp>
          <p:nvSpPr>
            <p:cNvPr id="133" name="Google Shape;133;g368b40b0f17_0_7"/>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368b40b0f17_0_7"/>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35" name="Google Shape;135;g368b40b0f17_0_7"/>
          <p:cNvPicPr preferRelativeResize="0"/>
          <p:nvPr/>
        </p:nvPicPr>
        <p:blipFill rotWithShape="1">
          <a:blip r:embed="rId4">
            <a:alphaModFix/>
          </a:blip>
          <a:srcRect b="-139" l="-3870" r="3869" t="140"/>
          <a:stretch/>
        </p:blipFill>
        <p:spPr>
          <a:xfrm rot="-1769370">
            <a:off x="2487697" y="2265794"/>
            <a:ext cx="3499333" cy="3372288"/>
          </a:xfrm>
          <a:prstGeom prst="rect">
            <a:avLst/>
          </a:prstGeom>
          <a:noFill/>
          <a:ln>
            <a:noFill/>
          </a:ln>
        </p:spPr>
      </p:pic>
      <p:sp>
        <p:nvSpPr>
          <p:cNvPr id="136" name="Google Shape;136;g368b40b0f17_0_7"/>
          <p:cNvSpPr txBox="1"/>
          <p:nvPr/>
        </p:nvSpPr>
        <p:spPr>
          <a:xfrm>
            <a:off x="7327600" y="3550913"/>
            <a:ext cx="10411800" cy="27705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Dudas del Proyecto</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Evaluación</a:t>
            </a:r>
            <a:r>
              <a:rPr lang="en-US" sz="4200">
                <a:solidFill>
                  <a:schemeClr val="lt1"/>
                </a:solidFill>
                <a:latin typeface="Calibri"/>
                <a:ea typeface="Calibri"/>
                <a:cs typeface="Calibri"/>
                <a:sym typeface="Calibri"/>
              </a:rPr>
              <a:t> Docente</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Examen Final</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Horario de </a:t>
            </a:r>
            <a:r>
              <a:rPr lang="en-US" sz="4200">
                <a:solidFill>
                  <a:schemeClr val="lt1"/>
                </a:solidFill>
                <a:latin typeface="Calibri"/>
                <a:ea typeface="Calibri"/>
                <a:cs typeface="Calibri"/>
                <a:sym typeface="Calibri"/>
              </a:rPr>
              <a:t>Calificación</a:t>
            </a:r>
            <a:r>
              <a:rPr lang="en-US" sz="4200">
                <a:solidFill>
                  <a:schemeClr val="lt1"/>
                </a:solidFill>
                <a:latin typeface="Calibri"/>
                <a:ea typeface="Calibri"/>
                <a:cs typeface="Calibri"/>
                <a:sym typeface="Calibri"/>
              </a:rPr>
              <a:t> Proyecto</a:t>
            </a:r>
            <a:endParaRPr sz="42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g35c6c580227_0_21"/>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42" name="Google Shape;142;g35c6c580227_0_21"/>
          <p:cNvSpPr txBox="1"/>
          <p:nvPr/>
        </p:nvSpPr>
        <p:spPr>
          <a:xfrm>
            <a:off x="5991825" y="2920050"/>
            <a:ext cx="11501100" cy="53565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Características del sistema operativo móvil (Android, iOS)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Características del sistema operativo integrado (FreeRTOS)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Restricciones de recursos en sistemas integrados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Compilación cruzada y desarrollo para plataformas integradas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Llamadas a procedimientos remotos (RPC)</a:t>
            </a:r>
            <a:endParaRPr sz="4200">
              <a:solidFill>
                <a:schemeClr val="lt1"/>
              </a:solidFill>
              <a:latin typeface="Calibri"/>
              <a:ea typeface="Calibri"/>
              <a:cs typeface="Calibri"/>
              <a:sym typeface="Calibri"/>
            </a:endParaRPr>
          </a:p>
        </p:txBody>
      </p:sp>
      <p:grpSp>
        <p:nvGrpSpPr>
          <p:cNvPr id="143" name="Google Shape;143;g35c6c580227_0_21"/>
          <p:cNvGrpSpPr/>
          <p:nvPr/>
        </p:nvGrpSpPr>
        <p:grpSpPr>
          <a:xfrm>
            <a:off x="5261819" y="1886650"/>
            <a:ext cx="7764346" cy="662377"/>
            <a:chOff x="5261919" y="2543550"/>
            <a:chExt cx="7764346" cy="662377"/>
          </a:xfrm>
        </p:grpSpPr>
        <p:grpSp>
          <p:nvGrpSpPr>
            <p:cNvPr id="144" name="Google Shape;144;g35c6c580227_0_21"/>
            <p:cNvGrpSpPr/>
            <p:nvPr/>
          </p:nvGrpSpPr>
          <p:grpSpPr>
            <a:xfrm>
              <a:off x="5261919" y="2543553"/>
              <a:ext cx="7764346" cy="662374"/>
              <a:chOff x="0" y="-28575"/>
              <a:chExt cx="5099400" cy="435000"/>
            </a:xfrm>
          </p:grpSpPr>
          <p:sp>
            <p:nvSpPr>
              <p:cNvPr id="145" name="Google Shape;145;g35c6c580227_0_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35c6c580227_0_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47" name="Google Shape;147;g35c6c580227_0_21"/>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48" name="Google Shape;148;g35c6c580227_0_21"/>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52" name="Shape 152"/>
        <p:cNvGrpSpPr/>
        <p:nvPr/>
      </p:nvGrpSpPr>
      <p:grpSpPr>
        <a:xfrm>
          <a:off x="0" y="0"/>
          <a:ext cx="0" cy="0"/>
          <a:chOff x="0" y="0"/>
          <a:chExt cx="0" cy="0"/>
        </a:xfrm>
      </p:grpSpPr>
      <p:grpSp>
        <p:nvGrpSpPr>
          <p:cNvPr id="153" name="Google Shape;153;g35c6c580227_0_32"/>
          <p:cNvGrpSpPr/>
          <p:nvPr/>
        </p:nvGrpSpPr>
        <p:grpSpPr>
          <a:xfrm>
            <a:off x="3300300" y="3865649"/>
            <a:ext cx="11687426" cy="2780189"/>
            <a:chOff x="0" y="-19050"/>
            <a:chExt cx="1876865" cy="1078889"/>
          </a:xfrm>
        </p:grpSpPr>
        <p:sp>
          <p:nvSpPr>
            <p:cNvPr id="154" name="Google Shape;154;g35c6c580227_0_3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35c6c580227_0_32"/>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56" name="Google Shape;156;g35c6c580227_0_32"/>
          <p:cNvGrpSpPr/>
          <p:nvPr/>
        </p:nvGrpSpPr>
        <p:grpSpPr>
          <a:xfrm>
            <a:off x="3713601" y="4575230"/>
            <a:ext cx="1136538" cy="1136538"/>
            <a:chOff x="0" y="0"/>
            <a:chExt cx="812800" cy="812800"/>
          </a:xfrm>
        </p:grpSpPr>
        <p:sp>
          <p:nvSpPr>
            <p:cNvPr id="157" name="Google Shape;157;g35c6c580227_0_3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35c6c580227_0_3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59" name="Google Shape;159;g35c6c580227_0_32"/>
          <p:cNvSpPr/>
          <p:nvPr/>
        </p:nvSpPr>
        <p:spPr>
          <a:xfrm>
            <a:off x="3925029" y="4743205"/>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60" name="Google Shape;160;g35c6c580227_0_3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61" name="Google Shape;161;g35c6c580227_0_3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62" name="Google Shape;162;g35c6c580227_0_3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
        <p:nvSpPr>
          <p:cNvPr id="163" name="Google Shape;163;g35c6c580227_0_32"/>
          <p:cNvSpPr txBox="1"/>
          <p:nvPr/>
        </p:nvSpPr>
        <p:spPr>
          <a:xfrm>
            <a:off x="5040450" y="4336154"/>
            <a:ext cx="9287400" cy="1508400"/>
          </a:xfrm>
          <a:prstGeom prst="rect">
            <a:avLst/>
          </a:prstGeom>
          <a:noFill/>
          <a:ln>
            <a:noFill/>
          </a:ln>
        </p:spPr>
        <p:txBody>
          <a:bodyPr anchorCtr="0" anchor="t" bIns="0" lIns="0" spcFirstLastPara="1" rIns="0" wrap="square" tIns="0">
            <a:spAutoFit/>
          </a:bodyPr>
          <a:lstStyle/>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2000" u="none" cap="none" strike="noStrike">
              <a:solidFill>
                <a:srgbClr val="FFFFFF"/>
              </a:solidFill>
              <a:latin typeface="Montserrat"/>
              <a:ea typeface="Montserrat"/>
              <a:cs typeface="Montserrat"/>
              <a:sym typeface="Montserrat"/>
            </a:endParaRPr>
          </a:p>
          <a:p>
            <a:pPr indent="-355600" lvl="0" marL="457200" marR="0" rtl="0" algn="l">
              <a:lnSpc>
                <a:spcPct val="130000"/>
              </a:lnSpc>
              <a:spcBef>
                <a:spcPts val="0"/>
              </a:spcBef>
              <a:spcAft>
                <a:spcPts val="0"/>
              </a:spcAft>
              <a:buClr>
                <a:srgbClr val="FFFFFF"/>
              </a:buClr>
              <a:buSzPts val="2000"/>
              <a:buFont typeface="Montserrat"/>
              <a:buChar char="●"/>
            </a:pPr>
            <a:r>
              <a:rPr lang="en-US" sz="2000">
                <a:solidFill>
                  <a:srgbClr val="FFFFFF"/>
                </a:solidFill>
                <a:latin typeface="Montserrat"/>
                <a:ea typeface="Montserrat"/>
                <a:cs typeface="Montserrat"/>
                <a:sym typeface="Montserrat"/>
              </a:rPr>
              <a:t>Evaluar sistemas operativos para soluciones específicas.</a:t>
            </a:r>
            <a:endParaRPr sz="20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67" name="Shape 167"/>
        <p:cNvGrpSpPr/>
        <p:nvPr/>
      </p:nvGrpSpPr>
      <p:grpSpPr>
        <a:xfrm>
          <a:off x="0" y="0"/>
          <a:ext cx="0" cy="0"/>
          <a:chOff x="0" y="0"/>
          <a:chExt cx="0" cy="0"/>
        </a:xfrm>
      </p:grpSpPr>
      <p:sp>
        <p:nvSpPr>
          <p:cNvPr id="168" name="Google Shape;168;g35c6c580227_0_4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69" name="Google Shape;169;g35c6c580227_0_46"/>
          <p:cNvSpPr/>
          <p:nvPr/>
        </p:nvSpPr>
        <p:spPr>
          <a:xfrm rot="5219233">
            <a:off x="14155871" y="6322918"/>
            <a:ext cx="5902851" cy="5858581"/>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170" name="Google Shape;170;g35c6c580227_0_46"/>
          <p:cNvSpPr/>
          <p:nvPr/>
        </p:nvSpPr>
        <p:spPr>
          <a:xfrm>
            <a:off x="-2979701" y="-299704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5">
              <a:alphaModFix/>
            </a:blip>
            <a:stretch>
              <a:fillRect b="0" l="0" r="0" t="0"/>
            </a:stretch>
          </a:blipFill>
          <a:ln>
            <a:noFill/>
          </a:ln>
        </p:spPr>
      </p:sp>
      <p:sp>
        <p:nvSpPr>
          <p:cNvPr id="171" name="Google Shape;171;g35c6c580227_0_46"/>
          <p:cNvSpPr txBox="1"/>
          <p:nvPr/>
        </p:nvSpPr>
        <p:spPr>
          <a:xfrm>
            <a:off x="3503670" y="3921728"/>
            <a:ext cx="11280600" cy="3834900"/>
          </a:xfrm>
          <a:prstGeom prst="rect">
            <a:avLst/>
          </a:prstGeom>
          <a:noFill/>
          <a:ln>
            <a:noFill/>
          </a:ln>
        </p:spPr>
        <p:txBody>
          <a:bodyPr anchorCtr="0" anchor="t" bIns="0" lIns="0" spcFirstLastPara="1" rIns="0" wrap="square" tIns="0">
            <a:spAutoFit/>
          </a:bodyPr>
          <a:lstStyle/>
          <a:p>
            <a:pPr indent="0" lvl="0" marL="0" marR="0" rtl="0" algn="ctr">
              <a:lnSpc>
                <a:spcPct val="107007"/>
              </a:lnSpc>
              <a:spcBef>
                <a:spcPts val="0"/>
              </a:spcBef>
              <a:spcAft>
                <a:spcPts val="0"/>
              </a:spcAft>
              <a:buNone/>
            </a:pPr>
            <a:r>
              <a:rPr lang="en-US" sz="7933">
                <a:solidFill>
                  <a:srgbClr val="FFFFFF"/>
                </a:solidFill>
              </a:rPr>
              <a:t>SISTEMAS OPERATIVOS MÓVILES E INTEGRADOS</a:t>
            </a:r>
            <a:endParaRPr sz="7933">
              <a:solidFill>
                <a:srgbClr val="FFFFFF"/>
              </a:solidFill>
            </a:endParaRPr>
          </a:p>
        </p:txBody>
      </p:sp>
      <p:grpSp>
        <p:nvGrpSpPr>
          <p:cNvPr id="172" name="Google Shape;172;g35c6c580227_0_46"/>
          <p:cNvGrpSpPr/>
          <p:nvPr/>
        </p:nvGrpSpPr>
        <p:grpSpPr>
          <a:xfrm>
            <a:off x="5261794" y="3102922"/>
            <a:ext cx="7764346" cy="662375"/>
            <a:chOff x="0" y="-28575"/>
            <a:chExt cx="5099400" cy="435000"/>
          </a:xfrm>
        </p:grpSpPr>
        <p:sp>
          <p:nvSpPr>
            <p:cNvPr id="173" name="Google Shape;173;g35c6c580227_0_46"/>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35c6c580227_0_46"/>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None/>
              </a:pPr>
              <a:r>
                <a:rPr b="1" i="0" lang="en-US" sz="2325" u="none" cap="none" strike="noStrike">
                  <a:solidFill>
                    <a:srgbClr val="000000"/>
                  </a:solidFill>
                  <a:latin typeface="Montserrat"/>
                  <a:ea typeface="Montserrat"/>
                  <a:cs typeface="Montserrat"/>
                  <a:sym typeface="Montserrat"/>
                </a:rPr>
                <a:t>LABORATORIO SISTEMAS OPERATIVOS 2</a:t>
              </a:r>
              <a:endParaRPr/>
            </a:p>
          </p:txBody>
        </p:sp>
      </p:grpSp>
      <p:sp>
        <p:nvSpPr>
          <p:cNvPr id="175" name="Google Shape;175;g35c6c580227_0_46"/>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79" name="Shape 179"/>
        <p:cNvGrpSpPr/>
        <p:nvPr/>
      </p:nvGrpSpPr>
      <p:grpSpPr>
        <a:xfrm>
          <a:off x="0" y="0"/>
          <a:ext cx="0" cy="0"/>
          <a:chOff x="0" y="0"/>
          <a:chExt cx="0" cy="0"/>
        </a:xfrm>
      </p:grpSpPr>
      <p:grpSp>
        <p:nvGrpSpPr>
          <p:cNvPr id="180" name="Google Shape;180;p2"/>
          <p:cNvGrpSpPr/>
          <p:nvPr/>
        </p:nvGrpSpPr>
        <p:grpSpPr>
          <a:xfrm>
            <a:off x="1887407" y="3059756"/>
            <a:ext cx="7390943" cy="2384117"/>
            <a:chOff x="0" y="-19050"/>
            <a:chExt cx="1946586" cy="627916"/>
          </a:xfrm>
        </p:grpSpPr>
        <p:sp>
          <p:nvSpPr>
            <p:cNvPr id="181" name="Google Shape;181;p2"/>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3" name="Google Shape;183;p2"/>
          <p:cNvGrpSpPr/>
          <p:nvPr/>
        </p:nvGrpSpPr>
        <p:grpSpPr>
          <a:xfrm>
            <a:off x="1887407" y="5847318"/>
            <a:ext cx="7390943" cy="2781456"/>
            <a:chOff x="0" y="-19050"/>
            <a:chExt cx="1946586" cy="732565"/>
          </a:xfrm>
        </p:grpSpPr>
        <p:sp>
          <p:nvSpPr>
            <p:cNvPr id="184" name="Google Shape;184;p2"/>
            <p:cNvSpPr/>
            <p:nvPr/>
          </p:nvSpPr>
          <p:spPr>
            <a:xfrm>
              <a:off x="0" y="0"/>
              <a:ext cx="1946586" cy="713515"/>
            </a:xfrm>
            <a:custGeom>
              <a:rect b="b" l="l" r="r" t="t"/>
              <a:pathLst>
                <a:path extrusionOk="0" h="713515" w="1946586">
                  <a:moveTo>
                    <a:pt x="52374" y="0"/>
                  </a:moveTo>
                  <a:lnTo>
                    <a:pt x="1894212" y="0"/>
                  </a:lnTo>
                  <a:cubicBezTo>
                    <a:pt x="1908102" y="0"/>
                    <a:pt x="1921424" y="5518"/>
                    <a:pt x="1931246" y="15340"/>
                  </a:cubicBezTo>
                  <a:cubicBezTo>
                    <a:pt x="1941068" y="25162"/>
                    <a:pt x="1946586" y="38484"/>
                    <a:pt x="1946586" y="52374"/>
                  </a:cubicBezTo>
                  <a:lnTo>
                    <a:pt x="1946586" y="661140"/>
                  </a:lnTo>
                  <a:cubicBezTo>
                    <a:pt x="1946586" y="675031"/>
                    <a:pt x="1941068" y="688352"/>
                    <a:pt x="1931246" y="698174"/>
                  </a:cubicBezTo>
                  <a:cubicBezTo>
                    <a:pt x="1921424" y="707997"/>
                    <a:pt x="1908102" y="713515"/>
                    <a:pt x="1894212" y="713515"/>
                  </a:cubicBezTo>
                  <a:lnTo>
                    <a:pt x="52374" y="713515"/>
                  </a:lnTo>
                  <a:cubicBezTo>
                    <a:pt x="23449" y="713515"/>
                    <a:pt x="0" y="690066"/>
                    <a:pt x="0" y="661140"/>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txBox="1"/>
            <p:nvPr/>
          </p:nvSpPr>
          <p:spPr>
            <a:xfrm>
              <a:off x="0" y="-19050"/>
              <a:ext cx="1946586" cy="73256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6" name="Google Shape;186;p2"/>
          <p:cNvGrpSpPr/>
          <p:nvPr/>
        </p:nvGrpSpPr>
        <p:grpSpPr>
          <a:xfrm>
            <a:off x="11171402" y="2273687"/>
            <a:ext cx="5623113" cy="6885593"/>
            <a:chOff x="0" y="-28575"/>
            <a:chExt cx="1919734" cy="2350745"/>
          </a:xfrm>
        </p:grpSpPr>
        <p:sp>
          <p:nvSpPr>
            <p:cNvPr id="187" name="Google Shape;187;p2"/>
            <p:cNvSpPr/>
            <p:nvPr/>
          </p:nvSpPr>
          <p:spPr>
            <a:xfrm>
              <a:off x="0" y="0"/>
              <a:ext cx="1919734" cy="2322170"/>
            </a:xfrm>
            <a:custGeom>
              <a:rect b="b" l="l" r="r" t="t"/>
              <a:pathLst>
                <a:path extrusionOk="0" h="2322170" w="1919734">
                  <a:moveTo>
                    <a:pt x="70217" y="0"/>
                  </a:moveTo>
                  <a:lnTo>
                    <a:pt x="1849517" y="0"/>
                  </a:lnTo>
                  <a:cubicBezTo>
                    <a:pt x="1888296" y="0"/>
                    <a:pt x="1919734" y="31437"/>
                    <a:pt x="1919734" y="70217"/>
                  </a:cubicBezTo>
                  <a:lnTo>
                    <a:pt x="1919734" y="2251953"/>
                  </a:lnTo>
                  <a:cubicBezTo>
                    <a:pt x="1919734" y="2270576"/>
                    <a:pt x="1912336" y="2288436"/>
                    <a:pt x="1899168" y="2301604"/>
                  </a:cubicBezTo>
                  <a:cubicBezTo>
                    <a:pt x="1885999" y="2314772"/>
                    <a:pt x="1868139" y="2322170"/>
                    <a:pt x="1849517" y="2322170"/>
                  </a:cubicBezTo>
                  <a:lnTo>
                    <a:pt x="70217" y="2322170"/>
                  </a:lnTo>
                  <a:cubicBezTo>
                    <a:pt x="51594" y="2322170"/>
                    <a:pt x="33734" y="2314772"/>
                    <a:pt x="20566" y="2301604"/>
                  </a:cubicBezTo>
                  <a:cubicBezTo>
                    <a:pt x="7398" y="2288436"/>
                    <a:pt x="0" y="2270576"/>
                    <a:pt x="0" y="2251953"/>
                  </a:cubicBezTo>
                  <a:lnTo>
                    <a:pt x="0" y="70217"/>
                  </a:lnTo>
                  <a:cubicBezTo>
                    <a:pt x="0" y="51594"/>
                    <a:pt x="7398" y="33734"/>
                    <a:pt x="20566" y="20566"/>
                  </a:cubicBezTo>
                  <a:cubicBezTo>
                    <a:pt x="33734" y="7398"/>
                    <a:pt x="51594" y="0"/>
                    <a:pt x="70217"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txBox="1"/>
            <p:nvPr/>
          </p:nvSpPr>
          <p:spPr>
            <a:xfrm>
              <a:off x="0" y="-28575"/>
              <a:ext cx="1919734" cy="235074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89" name="Google Shape;189;p2"/>
          <p:cNvCxnSpPr/>
          <p:nvPr/>
        </p:nvCxnSpPr>
        <p:spPr>
          <a:xfrm>
            <a:off x="11478729" y="8289323"/>
            <a:ext cx="5008459" cy="0"/>
          </a:xfrm>
          <a:prstGeom prst="straightConnector1">
            <a:avLst/>
          </a:prstGeom>
          <a:noFill/>
          <a:ln cap="flat" cmpd="sng" w="28575">
            <a:solidFill>
              <a:srgbClr val="FFFFFF"/>
            </a:solidFill>
            <a:prstDash val="solid"/>
            <a:round/>
            <a:headEnd len="sm" w="sm" type="none"/>
            <a:tailEnd len="sm" w="sm" type="none"/>
          </a:ln>
        </p:spPr>
      </p:cxnSp>
      <p:cxnSp>
        <p:nvCxnSpPr>
          <p:cNvPr id="190" name="Google Shape;190;p2"/>
          <p:cNvCxnSpPr/>
          <p:nvPr/>
        </p:nvCxnSpPr>
        <p:spPr>
          <a:xfrm>
            <a:off x="11415499" y="3327909"/>
            <a:ext cx="5008459" cy="0"/>
          </a:xfrm>
          <a:prstGeom prst="straightConnector1">
            <a:avLst/>
          </a:prstGeom>
          <a:noFill/>
          <a:ln cap="flat" cmpd="sng" w="28575">
            <a:solidFill>
              <a:srgbClr val="FFFFFF"/>
            </a:solidFill>
            <a:prstDash val="solid"/>
            <a:round/>
            <a:headEnd len="sm" w="sm" type="none"/>
            <a:tailEnd len="sm" w="sm" type="none"/>
          </a:ln>
        </p:spPr>
      </p:cxnSp>
      <p:sp>
        <p:nvSpPr>
          <p:cNvPr id="191" name="Google Shape;191;p2"/>
          <p:cNvSpPr/>
          <p:nvPr/>
        </p:nvSpPr>
        <p:spPr>
          <a:xfrm>
            <a:off x="11587205" y="4461005"/>
            <a:ext cx="4791507" cy="2695223"/>
          </a:xfrm>
          <a:custGeom>
            <a:rect b="b" l="l" r="r" t="t"/>
            <a:pathLst>
              <a:path extrusionOk="0" h="2695223" w="4791507">
                <a:moveTo>
                  <a:pt x="0" y="0"/>
                </a:moveTo>
                <a:lnTo>
                  <a:pt x="4791507" y="0"/>
                </a:lnTo>
                <a:lnTo>
                  <a:pt x="4791507" y="2695222"/>
                </a:lnTo>
                <a:lnTo>
                  <a:pt x="0" y="2695222"/>
                </a:lnTo>
                <a:lnTo>
                  <a:pt x="0" y="0"/>
                </a:lnTo>
                <a:close/>
              </a:path>
            </a:pathLst>
          </a:custGeom>
          <a:blipFill rotWithShape="1">
            <a:blip r:embed="rId3">
              <a:alphaModFix/>
            </a:blip>
            <a:stretch>
              <a:fillRect b="0" l="0" r="0" t="0"/>
            </a:stretch>
          </a:blipFill>
          <a:ln>
            <a:noFill/>
          </a:ln>
        </p:spPr>
      </p:sp>
      <p:sp>
        <p:nvSpPr>
          <p:cNvPr id="192" name="Google Shape;192;p2"/>
          <p:cNvSpPr txBox="1"/>
          <p:nvPr/>
        </p:nvSpPr>
        <p:spPr>
          <a:xfrm>
            <a:off x="1028700" y="108997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ACFDDB"/>
                </a:solidFill>
                <a:latin typeface="Arial"/>
                <a:ea typeface="Arial"/>
                <a:cs typeface="Arial"/>
                <a:sym typeface="Arial"/>
              </a:rPr>
              <a:t>SO </a:t>
            </a:r>
            <a:r>
              <a:rPr b="0" i="0" lang="en-US" sz="5000" u="none" cap="none" strike="noStrike">
                <a:solidFill>
                  <a:srgbClr val="FFFFFF"/>
                </a:solidFill>
                <a:latin typeface="Arial"/>
                <a:ea typeface="Arial"/>
                <a:cs typeface="Arial"/>
                <a:sym typeface="Arial"/>
              </a:rPr>
              <a:t>MOVILES - INTEGRADOS</a:t>
            </a:r>
            <a:endParaRPr/>
          </a:p>
        </p:txBody>
      </p:sp>
      <p:sp>
        <p:nvSpPr>
          <p:cNvPr id="193" name="Google Shape;193;p2"/>
          <p:cNvSpPr txBox="1"/>
          <p:nvPr/>
        </p:nvSpPr>
        <p:spPr>
          <a:xfrm>
            <a:off x="3706674" y="3662195"/>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Sistemas Operativos Móviles</a:t>
            </a:r>
            <a:endParaRPr/>
          </a:p>
        </p:txBody>
      </p:sp>
      <p:sp>
        <p:nvSpPr>
          <p:cNvPr id="194" name="Google Shape;194;p2"/>
          <p:cNvSpPr txBox="1"/>
          <p:nvPr/>
        </p:nvSpPr>
        <p:spPr>
          <a:xfrm>
            <a:off x="3434450" y="4066100"/>
            <a:ext cx="5553900" cy="12006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Son plataformas de software diseñadas para gestionar y operar el hardware de dispositivos móviles, como smartphones y tablets. Proporcionan el entorno necesario para la ejecución de aplicaciones y la interacción del </a:t>
            </a:r>
            <a:r>
              <a:rPr lang="en-US" sz="1500">
                <a:solidFill>
                  <a:srgbClr val="FFFFFF"/>
                </a:solidFill>
                <a:latin typeface="Open Sans"/>
                <a:ea typeface="Open Sans"/>
                <a:cs typeface="Open Sans"/>
                <a:sym typeface="Open Sans"/>
              </a:rPr>
              <a:t>usuario</a:t>
            </a:r>
            <a:endParaRPr/>
          </a:p>
        </p:txBody>
      </p:sp>
      <p:sp>
        <p:nvSpPr>
          <p:cNvPr id="195" name="Google Shape;195;p2"/>
          <p:cNvSpPr txBox="1"/>
          <p:nvPr/>
        </p:nvSpPr>
        <p:spPr>
          <a:xfrm>
            <a:off x="3706674" y="6449757"/>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FFFFFF"/>
                </a:solidFill>
                <a:latin typeface="Open Sans ExtraBold"/>
                <a:ea typeface="Open Sans ExtraBold"/>
                <a:cs typeface="Open Sans ExtraBold"/>
                <a:sym typeface="Open Sans ExtraBold"/>
              </a:rPr>
              <a:t>Sistemas Operativos Integrados</a:t>
            </a:r>
            <a:endParaRPr/>
          </a:p>
        </p:txBody>
      </p:sp>
      <p:sp>
        <p:nvSpPr>
          <p:cNvPr id="196" name="Google Shape;196;p2"/>
          <p:cNvSpPr txBox="1"/>
          <p:nvPr/>
        </p:nvSpPr>
        <p:spPr>
          <a:xfrm>
            <a:off x="3570576" y="6856150"/>
            <a:ext cx="5417700" cy="152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Son sistemas diseñados para controlar dispositivos específicos y realizar tareas dedicadas en tiempo real. Se centran en la eficiencia y la optimización de recursos, siendo comunes en electrodomésticos inteligentes, sistemas de control industrial y dispositivos IoT.</a:t>
            </a:r>
            <a:endParaRPr/>
          </a:p>
        </p:txBody>
      </p:sp>
      <p:pic>
        <p:nvPicPr>
          <p:cNvPr id="197" name="Google Shape;197;p2"/>
          <p:cNvPicPr preferRelativeResize="0"/>
          <p:nvPr/>
        </p:nvPicPr>
        <p:blipFill>
          <a:blip r:embed="rId4">
            <a:alphaModFix/>
          </a:blip>
          <a:stretch>
            <a:fillRect/>
          </a:stretch>
        </p:blipFill>
        <p:spPr>
          <a:xfrm>
            <a:off x="1291725" y="3560888"/>
            <a:ext cx="1381875" cy="1381875"/>
          </a:xfrm>
          <a:prstGeom prst="rect">
            <a:avLst/>
          </a:prstGeom>
          <a:noFill/>
          <a:ln>
            <a:noFill/>
          </a:ln>
        </p:spPr>
      </p:pic>
      <p:pic>
        <p:nvPicPr>
          <p:cNvPr id="198" name="Google Shape;198;p2"/>
          <p:cNvPicPr preferRelativeResize="0"/>
          <p:nvPr/>
        </p:nvPicPr>
        <p:blipFill>
          <a:blip r:embed="rId5">
            <a:alphaModFix/>
          </a:blip>
          <a:stretch>
            <a:fillRect/>
          </a:stretch>
        </p:blipFill>
        <p:spPr>
          <a:xfrm>
            <a:off x="1291725" y="6646599"/>
            <a:ext cx="1381875" cy="13866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